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6.jpg" ContentType="image/jpeg"/>
  <Override PartName="/ppt/media/image7.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2.jpg" ContentType="image/jpeg"/>
  <Override PartName="/ppt/media/image14.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16.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39"/>
  </p:notesMasterIdLst>
  <p:handoutMasterIdLst>
    <p:handoutMasterId r:id="rId40"/>
  </p:handoutMasterIdLst>
  <p:sldIdLst>
    <p:sldId id="257" r:id="rId3"/>
    <p:sldId id="259" r:id="rId4"/>
    <p:sldId id="258" r:id="rId5"/>
    <p:sldId id="261" r:id="rId6"/>
    <p:sldId id="298" r:id="rId7"/>
    <p:sldId id="297" r:id="rId8"/>
    <p:sldId id="265" r:id="rId9"/>
    <p:sldId id="300" r:id="rId10"/>
    <p:sldId id="266" r:id="rId11"/>
    <p:sldId id="301" r:id="rId12"/>
    <p:sldId id="293" r:id="rId13"/>
    <p:sldId id="283" r:id="rId14"/>
    <p:sldId id="284" r:id="rId15"/>
    <p:sldId id="267" r:id="rId16"/>
    <p:sldId id="260" r:id="rId17"/>
    <p:sldId id="296" r:id="rId18"/>
    <p:sldId id="286" r:id="rId19"/>
    <p:sldId id="303" r:id="rId20"/>
    <p:sldId id="304" r:id="rId21"/>
    <p:sldId id="273" r:id="rId22"/>
    <p:sldId id="270" r:id="rId23"/>
    <p:sldId id="277" r:id="rId24"/>
    <p:sldId id="295" r:id="rId25"/>
    <p:sldId id="272" r:id="rId26"/>
    <p:sldId id="302" r:id="rId27"/>
    <p:sldId id="278" r:id="rId28"/>
    <p:sldId id="287" r:id="rId29"/>
    <p:sldId id="305" r:id="rId30"/>
    <p:sldId id="307" r:id="rId31"/>
    <p:sldId id="306" r:id="rId32"/>
    <p:sldId id="269" r:id="rId33"/>
    <p:sldId id="288" r:id="rId34"/>
    <p:sldId id="294" r:id="rId35"/>
    <p:sldId id="279" r:id="rId36"/>
    <p:sldId id="280"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Lederer" initials="LL" lastIdx="145" clrIdx="0">
    <p:extLst>
      <p:ext uri="{19B8F6BF-5375-455C-9EA6-DF929625EA0E}">
        <p15:presenceInfo xmlns:p15="http://schemas.microsoft.com/office/powerpoint/2012/main" userId="a2ccc368aee58e91" providerId="Windows Live"/>
      </p:ext>
    </p:extLst>
  </p:cmAuthor>
  <p:cmAuthor id="2" name="Zurita, Brenda J CIV DODHRA HQ (USA)" initials="ZBJCDH(" lastIdx="114" clrIdx="1">
    <p:extLst>
      <p:ext uri="{19B8F6BF-5375-455C-9EA6-DF929625EA0E}">
        <p15:presenceInfo xmlns:p15="http://schemas.microsoft.com/office/powerpoint/2012/main" userId="S-1-5-21-412667653-668731278-4213794525-517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130"/>
    <a:srgbClr val="FAA260"/>
    <a:srgbClr val="FCD4DE"/>
    <a:srgbClr val="F4FE98"/>
    <a:srgbClr val="BACEFC"/>
    <a:srgbClr val="C6E5FE"/>
    <a:srgbClr val="345723"/>
    <a:srgbClr val="65A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77771" autoAdjust="0"/>
  </p:normalViewPr>
  <p:slideViewPr>
    <p:cSldViewPr>
      <p:cViewPr varScale="1">
        <p:scale>
          <a:sx n="89" d="100"/>
          <a:sy n="89" d="100"/>
        </p:scale>
        <p:origin x="22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7F285-6DD4-47E5-BBD0-082A9AF0B3A4}"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2AF4BD56-6EF9-454D-B081-4BDB326FA790}">
      <dgm:prSet phldrT="[Text]"/>
      <dgm:spPr/>
      <dgm:t>
        <a:bodyPr/>
        <a:lstStyle/>
        <a:p>
          <a:r>
            <a:rPr lang="en-US" baseline="0" dirty="0"/>
            <a:t>The recruitment, harboring, transportation, provision, or obtaining of a person for labor or services, using force, fraud, or coercion for the purpose of subjection to involuntary servitude, peonage,</a:t>
          </a:r>
        </a:p>
        <a:p>
          <a:r>
            <a:rPr lang="en-US" baseline="0" dirty="0"/>
            <a:t> debt bondage, or slavery</a:t>
          </a:r>
          <a:endParaRPr lang="en-US" dirty="0"/>
        </a:p>
      </dgm:t>
    </dgm:pt>
    <dgm:pt modelId="{8B44BB18-A0C6-4C7C-8C23-9E57E7100D1C}" type="parTrans" cxnId="{0E04FE65-BD6B-4544-ADDF-99F298CF3278}">
      <dgm:prSet/>
      <dgm:spPr/>
      <dgm:t>
        <a:bodyPr/>
        <a:lstStyle/>
        <a:p>
          <a:endParaRPr lang="en-US"/>
        </a:p>
      </dgm:t>
    </dgm:pt>
    <dgm:pt modelId="{62AB47A2-3377-4E8A-BAAA-9F45F6C3AB14}" type="sibTrans" cxnId="{0E04FE65-BD6B-4544-ADDF-99F298CF3278}">
      <dgm:prSet/>
      <dgm:spPr/>
      <dgm:t>
        <a:bodyPr/>
        <a:lstStyle/>
        <a:p>
          <a:endParaRPr lang="en-US"/>
        </a:p>
      </dgm:t>
    </dgm:pt>
    <dgm:pt modelId="{98F1F21C-9109-443D-A999-CAA1DD14C769}">
      <dgm:prSet phldrT="[Text]"/>
      <dgm:spPr/>
      <dgm:t>
        <a:bodyPr/>
        <a:lstStyle/>
        <a:p>
          <a:r>
            <a:rPr lang="en-US" baseline="0" dirty="0"/>
            <a:t>Sex trafficking in which a commercial sex act is induced by force, fraud, or coercion, or in which </a:t>
          </a:r>
        </a:p>
        <a:p>
          <a:r>
            <a:rPr lang="en-US" baseline="0" dirty="0"/>
            <a:t>a person induced to perform such act has not attained 18 years of age; </a:t>
          </a:r>
        </a:p>
        <a:p>
          <a:r>
            <a:rPr lang="en-US" baseline="0" dirty="0"/>
            <a:t>OR</a:t>
          </a:r>
          <a:endParaRPr lang="en-US" dirty="0"/>
        </a:p>
      </dgm:t>
    </dgm:pt>
    <dgm:pt modelId="{9C0446AE-32A1-437B-BADE-C218905BAB1A}" type="sibTrans" cxnId="{E14CEFAF-9EF1-42CE-81B9-E9A00EBD647C}">
      <dgm:prSet/>
      <dgm:spPr/>
      <dgm:t>
        <a:bodyPr/>
        <a:lstStyle/>
        <a:p>
          <a:endParaRPr lang="en-US"/>
        </a:p>
      </dgm:t>
    </dgm:pt>
    <dgm:pt modelId="{7CFA4B33-46DB-474B-9C93-C5F205C7482F}" type="parTrans" cxnId="{E14CEFAF-9EF1-42CE-81B9-E9A00EBD647C}">
      <dgm:prSet/>
      <dgm:spPr/>
      <dgm:t>
        <a:bodyPr/>
        <a:lstStyle/>
        <a:p>
          <a:endParaRPr lang="en-US"/>
        </a:p>
      </dgm:t>
    </dgm:pt>
    <dgm:pt modelId="{0B551A94-E18B-4DED-A533-8AD2C8A410E7}" type="pres">
      <dgm:prSet presAssocID="{2397F285-6DD4-47E5-BBD0-082A9AF0B3A4}" presName="diagram" presStyleCnt="0">
        <dgm:presLayoutVars>
          <dgm:dir/>
        </dgm:presLayoutVars>
      </dgm:prSet>
      <dgm:spPr/>
      <dgm:t>
        <a:bodyPr/>
        <a:lstStyle/>
        <a:p>
          <a:endParaRPr lang="en-US"/>
        </a:p>
      </dgm:t>
    </dgm:pt>
    <dgm:pt modelId="{97294EB0-B61E-4BF1-BED1-8C530C516B61}" type="pres">
      <dgm:prSet presAssocID="{98F1F21C-9109-443D-A999-CAA1DD14C769}" presName="composite" presStyleCnt="0"/>
      <dgm:spPr/>
    </dgm:pt>
    <dgm:pt modelId="{66D78186-F9EA-44A6-87E4-10E7FF90FE59}" type="pres">
      <dgm:prSet presAssocID="{98F1F21C-9109-443D-A999-CAA1DD14C769}" presName="Image" presStyleLbl="bgShp" presStyleIdx="0" presStyleCnt="2" custScaleX="94291" custScaleY="96242" custLinFactNeighborX="11855" custLinFactNeighborY="92810"/>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2ECDC415-8F8D-4608-AF86-D041CA1221B1}" type="pres">
      <dgm:prSet presAssocID="{98F1F21C-9109-443D-A999-CAA1DD14C769}" presName="Parent" presStyleLbl="node0" presStyleIdx="0" presStyleCnt="2" custScaleX="179919" custScaleY="342529" custLinFactY="-100000" custLinFactNeighborX="-102" custLinFactNeighborY="-113802">
        <dgm:presLayoutVars>
          <dgm:bulletEnabled val="1"/>
        </dgm:presLayoutVars>
      </dgm:prSet>
      <dgm:spPr/>
      <dgm:t>
        <a:bodyPr/>
        <a:lstStyle/>
        <a:p>
          <a:endParaRPr lang="en-US"/>
        </a:p>
      </dgm:t>
    </dgm:pt>
    <dgm:pt modelId="{94F6BAB0-B815-47C7-B253-E357D38755C2}" type="pres">
      <dgm:prSet presAssocID="{9C0446AE-32A1-437B-BADE-C218905BAB1A}" presName="sibTrans" presStyleCnt="0"/>
      <dgm:spPr/>
    </dgm:pt>
    <dgm:pt modelId="{F5A4F3B9-75F8-4DE2-AD44-A53309E4C111}" type="pres">
      <dgm:prSet presAssocID="{2AF4BD56-6EF9-454D-B081-4BDB326FA790}" presName="composite" presStyleCnt="0"/>
      <dgm:spPr/>
    </dgm:pt>
    <dgm:pt modelId="{6A5FCCF1-68DC-403B-B4B3-508755124425}" type="pres">
      <dgm:prSet presAssocID="{2AF4BD56-6EF9-454D-B081-4BDB326FA790}" presName="Image" presStyleLbl="bgShp" presStyleIdx="1" presStyleCnt="2" custScaleX="72110" custScaleY="108484" custLinFactNeighborX="10755" custLinFactNeighborY="-15473"/>
      <dgm:spPr>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dgm:spPr>
    </dgm:pt>
    <dgm:pt modelId="{95F23BC4-A649-4483-9B06-5B586C120C79}" type="pres">
      <dgm:prSet presAssocID="{2AF4BD56-6EF9-454D-B081-4BDB326FA790}" presName="Parent" presStyleLbl="node0" presStyleIdx="1" presStyleCnt="2" custScaleX="172125" custScaleY="372374" custLinFactY="78481" custLinFactNeighborX="-14854" custLinFactNeighborY="100000">
        <dgm:presLayoutVars>
          <dgm:bulletEnabled val="1"/>
        </dgm:presLayoutVars>
      </dgm:prSet>
      <dgm:spPr/>
      <dgm:t>
        <a:bodyPr/>
        <a:lstStyle/>
        <a:p>
          <a:endParaRPr lang="en-US"/>
        </a:p>
      </dgm:t>
    </dgm:pt>
  </dgm:ptLst>
  <dgm:cxnLst>
    <dgm:cxn modelId="{6B2AE58C-B6E1-4AFC-B364-61CD9BD8638C}" type="presOf" srcId="{98F1F21C-9109-443D-A999-CAA1DD14C769}" destId="{2ECDC415-8F8D-4608-AF86-D041CA1221B1}" srcOrd="0" destOrd="0" presId="urn:microsoft.com/office/officeart/2008/layout/BendingPictureCaption"/>
    <dgm:cxn modelId="{E14CEFAF-9EF1-42CE-81B9-E9A00EBD647C}" srcId="{2397F285-6DD4-47E5-BBD0-082A9AF0B3A4}" destId="{98F1F21C-9109-443D-A999-CAA1DD14C769}" srcOrd="0" destOrd="0" parTransId="{7CFA4B33-46DB-474B-9C93-C5F205C7482F}" sibTransId="{9C0446AE-32A1-437B-BADE-C218905BAB1A}"/>
    <dgm:cxn modelId="{0E04FE65-BD6B-4544-ADDF-99F298CF3278}" srcId="{2397F285-6DD4-47E5-BBD0-082A9AF0B3A4}" destId="{2AF4BD56-6EF9-454D-B081-4BDB326FA790}" srcOrd="1" destOrd="0" parTransId="{8B44BB18-A0C6-4C7C-8C23-9E57E7100D1C}" sibTransId="{62AB47A2-3377-4E8A-BAAA-9F45F6C3AB14}"/>
    <dgm:cxn modelId="{E87FF4DF-B659-496B-B539-48FD46A82A05}" type="presOf" srcId="{2397F285-6DD4-47E5-BBD0-082A9AF0B3A4}" destId="{0B551A94-E18B-4DED-A533-8AD2C8A410E7}" srcOrd="0" destOrd="0" presId="urn:microsoft.com/office/officeart/2008/layout/BendingPictureCaption"/>
    <dgm:cxn modelId="{8AB1BD49-0207-4CB9-814F-000CE5BEBEB9}" type="presOf" srcId="{2AF4BD56-6EF9-454D-B081-4BDB326FA790}" destId="{95F23BC4-A649-4483-9B06-5B586C120C79}" srcOrd="0" destOrd="0" presId="urn:microsoft.com/office/officeart/2008/layout/BendingPictureCaption"/>
    <dgm:cxn modelId="{A12D3929-030C-41FD-88E2-54244F4374AB}" type="presParOf" srcId="{0B551A94-E18B-4DED-A533-8AD2C8A410E7}" destId="{97294EB0-B61E-4BF1-BED1-8C530C516B61}" srcOrd="0" destOrd="0" presId="urn:microsoft.com/office/officeart/2008/layout/BendingPictureCaption"/>
    <dgm:cxn modelId="{AE720860-91C9-4DD0-ABAA-FBAB5E84E855}" type="presParOf" srcId="{97294EB0-B61E-4BF1-BED1-8C530C516B61}" destId="{66D78186-F9EA-44A6-87E4-10E7FF90FE59}" srcOrd="0" destOrd="0" presId="urn:microsoft.com/office/officeart/2008/layout/BendingPictureCaption"/>
    <dgm:cxn modelId="{B153FC5F-2CF3-4B77-B275-68EE66F73459}" type="presParOf" srcId="{97294EB0-B61E-4BF1-BED1-8C530C516B61}" destId="{2ECDC415-8F8D-4608-AF86-D041CA1221B1}" srcOrd="1" destOrd="0" presId="urn:microsoft.com/office/officeart/2008/layout/BendingPictureCaption"/>
    <dgm:cxn modelId="{BEE6DA51-BF9B-4512-9068-3AA6545AB4B6}" type="presParOf" srcId="{0B551A94-E18B-4DED-A533-8AD2C8A410E7}" destId="{94F6BAB0-B815-47C7-B253-E357D38755C2}" srcOrd="1" destOrd="0" presId="urn:microsoft.com/office/officeart/2008/layout/BendingPictureCaption"/>
    <dgm:cxn modelId="{BF0CEFF7-18BA-4356-9C50-07DAE300C4D0}" type="presParOf" srcId="{0B551A94-E18B-4DED-A533-8AD2C8A410E7}" destId="{F5A4F3B9-75F8-4DE2-AD44-A53309E4C111}" srcOrd="2" destOrd="0" presId="urn:microsoft.com/office/officeart/2008/layout/BendingPictureCaption"/>
    <dgm:cxn modelId="{8E8DA94A-8394-4965-A472-C01149420066}" type="presParOf" srcId="{F5A4F3B9-75F8-4DE2-AD44-A53309E4C111}" destId="{6A5FCCF1-68DC-403B-B4B3-508755124425}" srcOrd="0" destOrd="0" presId="urn:microsoft.com/office/officeart/2008/layout/BendingPictureCaption"/>
    <dgm:cxn modelId="{DD7AC186-B57C-43F9-8E13-29DB1EA818AF}" type="presParOf" srcId="{F5A4F3B9-75F8-4DE2-AD44-A53309E4C111}" destId="{95F23BC4-A649-4483-9B06-5B586C120C79}"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AD7E6-1F84-4678-8B08-1057A5C6915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31A4FA5-7BAC-4C60-8E14-796C42EDEBDC}">
      <dgm:prSet phldrT="[Text]"/>
      <dgm:spPr/>
      <dgm:t>
        <a:bodyPr/>
        <a:lstStyle/>
        <a:p>
          <a:r>
            <a:rPr lang="en-US" dirty="0"/>
            <a:t>Terrorists, organized crime, and extremist groups use trafficking to fund their crimes	</a:t>
          </a:r>
        </a:p>
      </dgm:t>
    </dgm:pt>
    <dgm:pt modelId="{510C3997-2D7C-40E1-B29D-EE892DEF64EE}" type="parTrans" cxnId="{C5E3AAD4-EEA6-46B7-AFF2-E17F8F32AE54}">
      <dgm:prSet/>
      <dgm:spPr/>
      <dgm:t>
        <a:bodyPr/>
        <a:lstStyle/>
        <a:p>
          <a:endParaRPr lang="en-US"/>
        </a:p>
      </dgm:t>
    </dgm:pt>
    <dgm:pt modelId="{4723BEE0-8E42-489B-934E-851E826F996A}" type="sibTrans" cxnId="{C5E3AAD4-EEA6-46B7-AFF2-E17F8F32AE54}">
      <dgm:prSet/>
      <dgm:spPr/>
      <dgm:t>
        <a:bodyPr/>
        <a:lstStyle/>
        <a:p>
          <a:endParaRPr lang="en-US"/>
        </a:p>
      </dgm:t>
    </dgm:pt>
    <dgm:pt modelId="{1BFA3A5C-80E6-4CD5-8934-B1C8E8F2F4F8}">
      <dgm:prSet phldrT="[Text]"/>
      <dgm:spPr/>
      <dgm:t>
        <a:bodyPr/>
        <a:lstStyle/>
        <a:p>
          <a:r>
            <a:rPr lang="en-US" dirty="0"/>
            <a:t>Children are being trafficked to serve as child soldiers</a:t>
          </a:r>
        </a:p>
      </dgm:t>
    </dgm:pt>
    <dgm:pt modelId="{ADA21833-C8C6-4C2C-B66F-08A20E371D5C}" type="parTrans" cxnId="{02B23E42-C724-429F-BC4E-47EBD7C98F06}">
      <dgm:prSet/>
      <dgm:spPr/>
      <dgm:t>
        <a:bodyPr/>
        <a:lstStyle/>
        <a:p>
          <a:endParaRPr lang="en-US"/>
        </a:p>
      </dgm:t>
    </dgm:pt>
    <dgm:pt modelId="{360F4F7C-94B9-4C6E-9A63-42236CD12B95}" type="sibTrans" cxnId="{02B23E42-C724-429F-BC4E-47EBD7C98F06}">
      <dgm:prSet/>
      <dgm:spPr/>
      <dgm:t>
        <a:bodyPr/>
        <a:lstStyle/>
        <a:p>
          <a:endParaRPr lang="en-US"/>
        </a:p>
      </dgm:t>
    </dgm:pt>
    <dgm:pt modelId="{A10954FD-4F45-4B7A-BFFA-0DFA1F3949C1}">
      <dgm:prSet phldrT="[Text]"/>
      <dgm:spPr/>
      <dgm:t>
        <a:bodyPr/>
        <a:lstStyle/>
        <a:p>
          <a:r>
            <a:rPr lang="en-US" dirty="0"/>
            <a:t>Sex traffickers near military installations target service members</a:t>
          </a:r>
        </a:p>
      </dgm:t>
    </dgm:pt>
    <dgm:pt modelId="{B6F5925B-12EA-4CB5-BA16-2201446130FC}" type="parTrans" cxnId="{8F192091-F5BE-457C-8639-DD4B42B9DB49}">
      <dgm:prSet/>
      <dgm:spPr/>
      <dgm:t>
        <a:bodyPr/>
        <a:lstStyle/>
        <a:p>
          <a:endParaRPr lang="en-US"/>
        </a:p>
      </dgm:t>
    </dgm:pt>
    <dgm:pt modelId="{7BCE18A4-2AC3-4CD2-B4C9-10CFA5AD93DD}" type="sibTrans" cxnId="{8F192091-F5BE-457C-8639-DD4B42B9DB49}">
      <dgm:prSet/>
      <dgm:spPr/>
      <dgm:t>
        <a:bodyPr/>
        <a:lstStyle/>
        <a:p>
          <a:endParaRPr lang="en-US"/>
        </a:p>
      </dgm:t>
    </dgm:pt>
    <dgm:pt modelId="{4A052144-C5F2-405D-8370-912A23419E8A}">
      <dgm:prSet phldrT="[Text]"/>
      <dgm:spPr/>
      <dgm:t>
        <a:bodyPr/>
        <a:lstStyle/>
        <a:p>
          <a:r>
            <a:rPr lang="en-US" dirty="0"/>
            <a:t>Contracted employees subjected to unfair treatment</a:t>
          </a:r>
        </a:p>
      </dgm:t>
    </dgm:pt>
    <dgm:pt modelId="{44F5956E-DDA1-4391-9084-2A6CB257AA84}" type="parTrans" cxnId="{35F6B954-143C-46D7-AE55-82B4DD8535BC}">
      <dgm:prSet/>
      <dgm:spPr/>
      <dgm:t>
        <a:bodyPr/>
        <a:lstStyle/>
        <a:p>
          <a:endParaRPr lang="en-US"/>
        </a:p>
      </dgm:t>
    </dgm:pt>
    <dgm:pt modelId="{4FE18301-3F0C-46DC-8604-ED3922F48CAA}" type="sibTrans" cxnId="{35F6B954-143C-46D7-AE55-82B4DD8535BC}">
      <dgm:prSet/>
      <dgm:spPr/>
      <dgm:t>
        <a:bodyPr/>
        <a:lstStyle/>
        <a:p>
          <a:endParaRPr lang="en-US"/>
        </a:p>
      </dgm:t>
    </dgm:pt>
    <dgm:pt modelId="{6EB7E9A9-79EF-4CC4-8962-C9CC429ADB40}" type="pres">
      <dgm:prSet presAssocID="{9AFAD7E6-1F84-4678-8B08-1057A5C69159}" presName="matrix" presStyleCnt="0">
        <dgm:presLayoutVars>
          <dgm:chMax val="1"/>
          <dgm:dir/>
          <dgm:resizeHandles val="exact"/>
        </dgm:presLayoutVars>
      </dgm:prSet>
      <dgm:spPr/>
      <dgm:t>
        <a:bodyPr/>
        <a:lstStyle/>
        <a:p>
          <a:endParaRPr lang="en-US"/>
        </a:p>
      </dgm:t>
    </dgm:pt>
    <dgm:pt modelId="{92179200-CE64-415F-88E1-D5A6D379B290}" type="pres">
      <dgm:prSet presAssocID="{9AFAD7E6-1F84-4678-8B08-1057A5C69159}" presName="diamond" presStyleLbl="bgShp" presStyleIdx="0" presStyleCnt="1"/>
      <dgm:spPr/>
    </dgm:pt>
    <dgm:pt modelId="{0C91C0F5-8CD0-4565-B070-C5BC69A5BB53}" type="pres">
      <dgm:prSet presAssocID="{9AFAD7E6-1F84-4678-8B08-1057A5C69159}" presName="quad1" presStyleLbl="node1" presStyleIdx="0" presStyleCnt="4">
        <dgm:presLayoutVars>
          <dgm:chMax val="0"/>
          <dgm:chPref val="0"/>
          <dgm:bulletEnabled val="1"/>
        </dgm:presLayoutVars>
      </dgm:prSet>
      <dgm:spPr/>
      <dgm:t>
        <a:bodyPr/>
        <a:lstStyle/>
        <a:p>
          <a:endParaRPr lang="en-US"/>
        </a:p>
      </dgm:t>
    </dgm:pt>
    <dgm:pt modelId="{39546964-33F0-45C4-BA12-F2D06DD31FA7}" type="pres">
      <dgm:prSet presAssocID="{9AFAD7E6-1F84-4678-8B08-1057A5C69159}" presName="quad2" presStyleLbl="node1" presStyleIdx="1" presStyleCnt="4">
        <dgm:presLayoutVars>
          <dgm:chMax val="0"/>
          <dgm:chPref val="0"/>
          <dgm:bulletEnabled val="1"/>
        </dgm:presLayoutVars>
      </dgm:prSet>
      <dgm:spPr/>
      <dgm:t>
        <a:bodyPr/>
        <a:lstStyle/>
        <a:p>
          <a:endParaRPr lang="en-US"/>
        </a:p>
      </dgm:t>
    </dgm:pt>
    <dgm:pt modelId="{5A5B63CF-26D2-4F48-9D63-55F0031D9035}" type="pres">
      <dgm:prSet presAssocID="{9AFAD7E6-1F84-4678-8B08-1057A5C69159}" presName="quad3" presStyleLbl="node1" presStyleIdx="2" presStyleCnt="4">
        <dgm:presLayoutVars>
          <dgm:chMax val="0"/>
          <dgm:chPref val="0"/>
          <dgm:bulletEnabled val="1"/>
        </dgm:presLayoutVars>
      </dgm:prSet>
      <dgm:spPr/>
      <dgm:t>
        <a:bodyPr/>
        <a:lstStyle/>
        <a:p>
          <a:endParaRPr lang="en-US"/>
        </a:p>
      </dgm:t>
    </dgm:pt>
    <dgm:pt modelId="{37FDB874-70BF-426E-9268-9C04874EA47F}" type="pres">
      <dgm:prSet presAssocID="{9AFAD7E6-1F84-4678-8B08-1057A5C69159}" presName="quad4" presStyleLbl="node1" presStyleIdx="3" presStyleCnt="4">
        <dgm:presLayoutVars>
          <dgm:chMax val="0"/>
          <dgm:chPref val="0"/>
          <dgm:bulletEnabled val="1"/>
        </dgm:presLayoutVars>
      </dgm:prSet>
      <dgm:spPr/>
      <dgm:t>
        <a:bodyPr/>
        <a:lstStyle/>
        <a:p>
          <a:endParaRPr lang="en-US"/>
        </a:p>
      </dgm:t>
    </dgm:pt>
  </dgm:ptLst>
  <dgm:cxnLst>
    <dgm:cxn modelId="{80CEE8D3-D704-40C0-AF2A-6AED945A816F}" type="presOf" srcId="{031A4FA5-7BAC-4C60-8E14-796C42EDEBDC}" destId="{0C91C0F5-8CD0-4565-B070-C5BC69A5BB53}" srcOrd="0" destOrd="0" presId="urn:microsoft.com/office/officeart/2005/8/layout/matrix3"/>
    <dgm:cxn modelId="{02B23E42-C724-429F-BC4E-47EBD7C98F06}" srcId="{9AFAD7E6-1F84-4678-8B08-1057A5C69159}" destId="{1BFA3A5C-80E6-4CD5-8934-B1C8E8F2F4F8}" srcOrd="1" destOrd="0" parTransId="{ADA21833-C8C6-4C2C-B66F-08A20E371D5C}" sibTransId="{360F4F7C-94B9-4C6E-9A63-42236CD12B95}"/>
    <dgm:cxn modelId="{CDFF1311-55B5-43DE-9D5C-EBD393852EAA}" type="presOf" srcId="{A10954FD-4F45-4B7A-BFFA-0DFA1F3949C1}" destId="{5A5B63CF-26D2-4F48-9D63-55F0031D9035}" srcOrd="0" destOrd="0" presId="urn:microsoft.com/office/officeart/2005/8/layout/matrix3"/>
    <dgm:cxn modelId="{C5E3AAD4-EEA6-46B7-AFF2-E17F8F32AE54}" srcId="{9AFAD7E6-1F84-4678-8B08-1057A5C69159}" destId="{031A4FA5-7BAC-4C60-8E14-796C42EDEBDC}" srcOrd="0" destOrd="0" parTransId="{510C3997-2D7C-40E1-B29D-EE892DEF64EE}" sibTransId="{4723BEE0-8E42-489B-934E-851E826F996A}"/>
    <dgm:cxn modelId="{47F19FD4-D4AA-4425-8011-5E4781177CC2}" type="presOf" srcId="{1BFA3A5C-80E6-4CD5-8934-B1C8E8F2F4F8}" destId="{39546964-33F0-45C4-BA12-F2D06DD31FA7}" srcOrd="0" destOrd="0" presId="urn:microsoft.com/office/officeart/2005/8/layout/matrix3"/>
    <dgm:cxn modelId="{35F6B954-143C-46D7-AE55-82B4DD8535BC}" srcId="{9AFAD7E6-1F84-4678-8B08-1057A5C69159}" destId="{4A052144-C5F2-405D-8370-912A23419E8A}" srcOrd="3" destOrd="0" parTransId="{44F5956E-DDA1-4391-9084-2A6CB257AA84}" sibTransId="{4FE18301-3F0C-46DC-8604-ED3922F48CAA}"/>
    <dgm:cxn modelId="{8F192091-F5BE-457C-8639-DD4B42B9DB49}" srcId="{9AFAD7E6-1F84-4678-8B08-1057A5C69159}" destId="{A10954FD-4F45-4B7A-BFFA-0DFA1F3949C1}" srcOrd="2" destOrd="0" parTransId="{B6F5925B-12EA-4CB5-BA16-2201446130FC}" sibTransId="{7BCE18A4-2AC3-4CD2-B4C9-10CFA5AD93DD}"/>
    <dgm:cxn modelId="{E8E447BB-A530-4A79-94AF-6F228EF0437A}" type="presOf" srcId="{4A052144-C5F2-405D-8370-912A23419E8A}" destId="{37FDB874-70BF-426E-9268-9C04874EA47F}" srcOrd="0" destOrd="0" presId="urn:microsoft.com/office/officeart/2005/8/layout/matrix3"/>
    <dgm:cxn modelId="{E9BEFEEC-D378-4015-9F3A-8E5E84BAECF1}" type="presOf" srcId="{9AFAD7E6-1F84-4678-8B08-1057A5C69159}" destId="{6EB7E9A9-79EF-4CC4-8962-C9CC429ADB40}" srcOrd="0" destOrd="0" presId="urn:microsoft.com/office/officeart/2005/8/layout/matrix3"/>
    <dgm:cxn modelId="{A12245D0-DEF4-4227-9725-B6C29647E07E}" type="presParOf" srcId="{6EB7E9A9-79EF-4CC4-8962-C9CC429ADB40}" destId="{92179200-CE64-415F-88E1-D5A6D379B290}" srcOrd="0" destOrd="0" presId="urn:microsoft.com/office/officeart/2005/8/layout/matrix3"/>
    <dgm:cxn modelId="{00AD0772-DB4F-4FC2-BCC4-9D55FA299250}" type="presParOf" srcId="{6EB7E9A9-79EF-4CC4-8962-C9CC429ADB40}" destId="{0C91C0F5-8CD0-4565-B070-C5BC69A5BB53}" srcOrd="1" destOrd="0" presId="urn:microsoft.com/office/officeart/2005/8/layout/matrix3"/>
    <dgm:cxn modelId="{EF4E96C7-439B-4098-A2F2-24DBE570F150}" type="presParOf" srcId="{6EB7E9A9-79EF-4CC4-8962-C9CC429ADB40}" destId="{39546964-33F0-45C4-BA12-F2D06DD31FA7}" srcOrd="2" destOrd="0" presId="urn:microsoft.com/office/officeart/2005/8/layout/matrix3"/>
    <dgm:cxn modelId="{3A066114-D4D7-4603-BE65-5F06AE5B7B2F}" type="presParOf" srcId="{6EB7E9A9-79EF-4CC4-8962-C9CC429ADB40}" destId="{5A5B63CF-26D2-4F48-9D63-55F0031D9035}" srcOrd="3" destOrd="0" presId="urn:microsoft.com/office/officeart/2005/8/layout/matrix3"/>
    <dgm:cxn modelId="{F47D6DE6-FA32-44A0-A1D7-9C1D875E73DC}" type="presParOf" srcId="{6EB7E9A9-79EF-4CC4-8962-C9CC429ADB40}" destId="{37FDB874-70BF-426E-9268-9C04874EA4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78186-F9EA-44A6-87E4-10E7FF90FE59}">
      <dsp:nvSpPr>
        <dsp:cNvPr id="0" name=""/>
        <dsp:cNvSpPr/>
      </dsp:nvSpPr>
      <dsp:spPr>
        <a:xfrm>
          <a:off x="685800" y="2819394"/>
          <a:ext cx="2228483" cy="16809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2ECDC415-8F8D-4608-AF86-D041CA1221B1}">
      <dsp:nvSpPr>
        <dsp:cNvPr id="0" name=""/>
        <dsp:cNvSpPr/>
      </dsp:nvSpPr>
      <dsp:spPr>
        <a:xfrm>
          <a:off x="0" y="955594"/>
          <a:ext cx="3664151" cy="1676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n-US" sz="1700" kern="1200" baseline="0" dirty="0"/>
            <a:t>Sex trafficking in which a commercial sex act is induced by force, fraud, or coercion, or in which </a:t>
          </a:r>
        </a:p>
        <a:p>
          <a:pPr lvl="0" algn="ctr" defTabSz="755650">
            <a:lnSpc>
              <a:spcPct val="90000"/>
            </a:lnSpc>
            <a:spcBef>
              <a:spcPct val="0"/>
            </a:spcBef>
            <a:spcAft>
              <a:spcPct val="5000"/>
            </a:spcAft>
          </a:pPr>
          <a:r>
            <a:rPr lang="en-US" sz="1700" kern="1200" baseline="0" dirty="0"/>
            <a:t>a person induced to perform such act has not attained 18 years of age; </a:t>
          </a:r>
        </a:p>
        <a:p>
          <a:pPr lvl="0" algn="ctr" defTabSz="755650">
            <a:lnSpc>
              <a:spcPct val="90000"/>
            </a:lnSpc>
            <a:spcBef>
              <a:spcPct val="0"/>
            </a:spcBef>
            <a:spcAft>
              <a:spcPct val="5000"/>
            </a:spcAft>
          </a:pPr>
          <a:r>
            <a:rPr lang="en-US" sz="1700" kern="1200" baseline="0" dirty="0"/>
            <a:t>OR</a:t>
          </a:r>
          <a:endParaRPr lang="en-US" sz="1700" kern="1200" dirty="0"/>
        </a:p>
      </dsp:txBody>
      <dsp:txXfrm>
        <a:off x="0" y="955594"/>
        <a:ext cx="3664151" cy="1676399"/>
      </dsp:txXfrm>
    </dsp:sp>
    <dsp:sp modelId="{6A5FCCF1-68DC-403B-B4B3-508755124425}">
      <dsp:nvSpPr>
        <dsp:cNvPr id="0" name=""/>
        <dsp:cNvSpPr/>
      </dsp:nvSpPr>
      <dsp:spPr>
        <a:xfrm>
          <a:off x="4800594" y="838205"/>
          <a:ext cx="1704255" cy="1894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a:ln>
          <a:noFill/>
        </a:ln>
        <a:effectLst/>
      </dsp:spPr>
      <dsp:style>
        <a:lnRef idx="0">
          <a:scrgbClr r="0" g="0" b="0"/>
        </a:lnRef>
        <a:fillRef idx="1">
          <a:scrgbClr r="0" g="0" b="0"/>
        </a:fillRef>
        <a:effectRef idx="0">
          <a:scrgbClr r="0" g="0" b="0"/>
        </a:effectRef>
        <a:fontRef idx="minor"/>
      </dsp:style>
    </dsp:sp>
    <dsp:sp modelId="{95F23BC4-A649-4483-9B06-5B586C120C79}">
      <dsp:nvSpPr>
        <dsp:cNvPr id="0" name=""/>
        <dsp:cNvSpPr/>
      </dsp:nvSpPr>
      <dsp:spPr>
        <a:xfrm>
          <a:off x="3657600" y="2819402"/>
          <a:ext cx="3505421" cy="1822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5000"/>
            </a:spcAft>
          </a:pPr>
          <a:r>
            <a:rPr lang="en-US" sz="1700" kern="1200" baseline="0" dirty="0"/>
            <a:t>The recruitment, harboring, transportation, provision, or obtaining of a person for labor or services, using force, fraud, or coercion for the purpose of subjection to involuntary servitude, peonage,</a:t>
          </a:r>
        </a:p>
        <a:p>
          <a:pPr lvl="0" algn="ctr" defTabSz="755650">
            <a:lnSpc>
              <a:spcPct val="90000"/>
            </a:lnSpc>
            <a:spcBef>
              <a:spcPct val="0"/>
            </a:spcBef>
            <a:spcAft>
              <a:spcPct val="5000"/>
            </a:spcAft>
          </a:pPr>
          <a:r>
            <a:rPr lang="en-US" sz="1700" kern="1200" baseline="0" dirty="0"/>
            <a:t> debt bondage, or slavery</a:t>
          </a:r>
          <a:endParaRPr lang="en-US" sz="1700" kern="1200" dirty="0"/>
        </a:p>
      </dsp:txBody>
      <dsp:txXfrm>
        <a:off x="3657600" y="2819402"/>
        <a:ext cx="3505421" cy="1822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79200-CE64-415F-88E1-D5A6D379B290}">
      <dsp:nvSpPr>
        <dsp:cNvPr id="0" name=""/>
        <dsp:cNvSpPr/>
      </dsp:nvSpPr>
      <dsp:spPr>
        <a:xfrm>
          <a:off x="0" y="171449"/>
          <a:ext cx="4381500" cy="43815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1C0F5-8CD0-4565-B070-C5BC69A5BB53}">
      <dsp:nvSpPr>
        <dsp:cNvPr id="0" name=""/>
        <dsp:cNvSpPr/>
      </dsp:nvSpPr>
      <dsp:spPr>
        <a:xfrm>
          <a:off x="416242" y="587692"/>
          <a:ext cx="1708785" cy="1708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Terrorists, organized crime, and extremist groups use trafficking to fund their crimes	</a:t>
          </a:r>
        </a:p>
      </dsp:txBody>
      <dsp:txXfrm>
        <a:off x="499658" y="671108"/>
        <a:ext cx="1541953" cy="1541953"/>
      </dsp:txXfrm>
    </dsp:sp>
    <dsp:sp modelId="{39546964-33F0-45C4-BA12-F2D06DD31FA7}">
      <dsp:nvSpPr>
        <dsp:cNvPr id="0" name=""/>
        <dsp:cNvSpPr/>
      </dsp:nvSpPr>
      <dsp:spPr>
        <a:xfrm>
          <a:off x="2256472" y="587692"/>
          <a:ext cx="1708785" cy="1708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Children are being trafficked to serve as child soldiers</a:t>
          </a:r>
        </a:p>
      </dsp:txBody>
      <dsp:txXfrm>
        <a:off x="2339888" y="671108"/>
        <a:ext cx="1541953" cy="1541953"/>
      </dsp:txXfrm>
    </dsp:sp>
    <dsp:sp modelId="{5A5B63CF-26D2-4F48-9D63-55F0031D9035}">
      <dsp:nvSpPr>
        <dsp:cNvPr id="0" name=""/>
        <dsp:cNvSpPr/>
      </dsp:nvSpPr>
      <dsp:spPr>
        <a:xfrm>
          <a:off x="416242" y="2427922"/>
          <a:ext cx="1708785" cy="1708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Sex traffickers near military installations target service members</a:t>
          </a:r>
        </a:p>
      </dsp:txBody>
      <dsp:txXfrm>
        <a:off x="499658" y="2511338"/>
        <a:ext cx="1541953" cy="1541953"/>
      </dsp:txXfrm>
    </dsp:sp>
    <dsp:sp modelId="{37FDB874-70BF-426E-9268-9C04874EA47F}">
      <dsp:nvSpPr>
        <dsp:cNvPr id="0" name=""/>
        <dsp:cNvSpPr/>
      </dsp:nvSpPr>
      <dsp:spPr>
        <a:xfrm>
          <a:off x="2256472" y="2427922"/>
          <a:ext cx="1708785" cy="17087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Contracted employees subjected to unfair treatment</a:t>
          </a:r>
        </a:p>
      </dsp:txBody>
      <dsp:txXfrm>
        <a:off x="2339888" y="2511338"/>
        <a:ext cx="1541953" cy="154195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2A5E18-ABCF-44BF-A443-F6BD44708BA1}" type="datetimeFigureOut">
              <a:rPr lang="en-US" smtClean="0"/>
              <a:t>2/20/2020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Correlates with Objective 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78A3-283C-4FF2-9F2A-B2C115EB0C90}" type="slidenum">
              <a:rPr lang="en-US" smtClean="0"/>
              <a:t>‹#›</a:t>
            </a:fld>
            <a:endParaRPr lang="en-US" dirty="0"/>
          </a:p>
        </p:txBody>
      </p:sp>
    </p:spTree>
    <p:extLst>
      <p:ext uri="{BB962C8B-B14F-4D97-AF65-F5344CB8AC3E}">
        <p14:creationId xmlns:p14="http://schemas.microsoft.com/office/powerpoint/2010/main" val="37557933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CB73D-8A00-49CD-BEE6-DEB83F48C03F}" type="datetimeFigureOut">
              <a:rPr lang="en-US" smtClean="0"/>
              <a:t>2/20/2020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Correlates with Objective 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F2BFC-CE19-4EC3-92FB-A4FF3DEEF0C5}" type="slidenum">
              <a:rPr lang="en-US" smtClean="0"/>
              <a:t>‹#›</a:t>
            </a:fld>
            <a:endParaRPr lang="en-US" dirty="0"/>
          </a:p>
        </p:txBody>
      </p:sp>
    </p:spTree>
    <p:extLst>
      <p:ext uri="{BB962C8B-B14F-4D97-AF65-F5344CB8AC3E}">
        <p14:creationId xmlns:p14="http://schemas.microsoft.com/office/powerpoint/2010/main" val="11736844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42465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Correlates with Objective 1</a:t>
            </a:r>
          </a:p>
        </p:txBody>
      </p:sp>
      <p:sp>
        <p:nvSpPr>
          <p:cNvPr id="5" name="Slide Number Placeholder 4"/>
          <p:cNvSpPr>
            <a:spLocks noGrp="1"/>
          </p:cNvSpPr>
          <p:nvPr>
            <p:ph type="sldNum" sz="quarter" idx="5"/>
          </p:nvPr>
        </p:nvSpPr>
        <p:spPr/>
        <p:txBody>
          <a:bodyPr/>
          <a:lstStyle/>
          <a:p>
            <a:fld id="{A82F2BFC-CE19-4EC3-92FB-A4FF3DEEF0C5}" type="slidenum">
              <a:rPr lang="en-US" smtClean="0"/>
              <a:t>10</a:t>
            </a:fld>
            <a:endParaRPr lang="en-US" dirty="0"/>
          </a:p>
        </p:txBody>
      </p:sp>
    </p:spTree>
    <p:extLst>
      <p:ext uri="{BB962C8B-B14F-4D97-AF65-F5344CB8AC3E}">
        <p14:creationId xmlns:p14="http://schemas.microsoft.com/office/powerpoint/2010/main" val="132859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Which of the following describe a victim of human trafficking?</a:t>
            </a:r>
          </a:p>
          <a:p>
            <a:pPr marL="0" indent="0" algn="l">
              <a:buNone/>
            </a:pPr>
            <a:endParaRPr lang="en-US" sz="1200" dirty="0"/>
          </a:p>
          <a:p>
            <a:pPr marL="0" indent="0" algn="l">
              <a:buNone/>
            </a:pPr>
            <a:r>
              <a:rPr lang="en-US" sz="1200" b="1" dirty="0"/>
              <a:t>Select all that apply:</a:t>
            </a:r>
          </a:p>
          <a:p>
            <a:pPr marL="514350" indent="-514350">
              <a:buFont typeface="+mj-lt"/>
              <a:buAutoNum type="alphaUcPeriod"/>
            </a:pPr>
            <a:r>
              <a:rPr lang="en-US" sz="1200" b="1" dirty="0"/>
              <a:t>A person who was compelled to perform labor or commercial sex through force, fraud, or coercion</a:t>
            </a:r>
          </a:p>
          <a:p>
            <a:pPr marL="514350" indent="-514350">
              <a:buFont typeface="+mj-lt"/>
              <a:buAutoNum type="alphaUcPeriod"/>
            </a:pPr>
            <a:r>
              <a:rPr lang="en-US" sz="1200" b="1" dirty="0"/>
              <a:t>A 16 year old child compulsorily recruited to fight in governmental armed forces. </a:t>
            </a:r>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lang="en-US" sz="1200" b="1" dirty="0"/>
              <a:t>A </a:t>
            </a:r>
            <a:r>
              <a:rPr lang="en-US" sz="1200" b="1" strike="noStrike" dirty="0" smtClean="0"/>
              <a:t>minor </a:t>
            </a:r>
            <a:r>
              <a:rPr lang="en-US" sz="1200" b="1" strike="noStrike" dirty="0"/>
              <a:t>engaged in commercial sex</a:t>
            </a:r>
            <a:endParaRPr lang="en-US" sz="1200" b="1" strike="sngStrike" dirty="0"/>
          </a:p>
          <a:p>
            <a:pPr marL="514350" marR="0" lvl="0" indent="-514350" algn="l" defTabSz="914400" rtl="0" eaLnBrk="1" fontAlgn="auto" latinLnBrk="0" hangingPunct="1">
              <a:lnSpc>
                <a:spcPct val="100000"/>
              </a:lnSpc>
              <a:spcBef>
                <a:spcPts val="0"/>
              </a:spcBef>
              <a:spcAft>
                <a:spcPts val="0"/>
              </a:spcAft>
              <a:buClrTx/>
              <a:buSzTx/>
              <a:buFont typeface="+mj-lt"/>
              <a:buAutoNum type="alphaUcPeriod"/>
              <a:tabLst/>
              <a:defRPr/>
            </a:pPr>
            <a:r>
              <a:rPr lang="en-US" sz="1200" b="1" dirty="0"/>
              <a:t>A person who consented to work, but fraud and coercion were used to get that consent</a:t>
            </a:r>
          </a:p>
          <a:p>
            <a:endParaRPr lang="en-US" b="1" dirty="0"/>
          </a:p>
          <a:p>
            <a:r>
              <a:rPr lang="en-US" dirty="0"/>
              <a:t>Feedback: Victims</a:t>
            </a:r>
            <a:r>
              <a:rPr lang="en-US" baseline="0" dirty="0"/>
              <a:t> of human trafficking are compelled to perform labor or commercial sex using force, fraud, or coercion.</a:t>
            </a:r>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61545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Human trafficking is big business and </a:t>
            </a:r>
            <a:r>
              <a:rPr lang="en-US" b="1" dirty="0"/>
              <a:t>demand</a:t>
            </a:r>
            <a:r>
              <a:rPr lang="en-US" b="0" dirty="0"/>
              <a:t> is the driving force behind human</a:t>
            </a:r>
            <a:r>
              <a:rPr lang="en-US" b="0" baseline="0" dirty="0"/>
              <a:t> trafficking. To meet demand for sex or labor, vulnerable populations are exploited and enslaved.</a:t>
            </a:r>
            <a:endParaRPr lang="en-US" b="0" dirty="0"/>
          </a:p>
          <a:p>
            <a:pPr marL="171450" indent="-171450">
              <a:buFont typeface="Arial" panose="020B0604020202020204" pitchFamily="34" charset="0"/>
              <a:buChar char="•"/>
            </a:pPr>
            <a:r>
              <a:rPr lang="en-US" dirty="0"/>
              <a:t>Terrorists, organized crime, and extremist groups use human trafficking to fund their operations</a:t>
            </a:r>
          </a:p>
          <a:p>
            <a:pPr marL="171450" indent="-171450">
              <a:buFont typeface="Arial" panose="020B0604020202020204" pitchFamily="34" charset="0"/>
              <a:buChar char="•"/>
            </a:pPr>
            <a:r>
              <a:rPr lang="en-US" dirty="0"/>
              <a:t>Children and women are typically vulnerable and relatively easy targets to force or coerce into </a:t>
            </a:r>
            <a:r>
              <a:rPr lang="en-US" dirty="0">
                <a:solidFill>
                  <a:srgbClr val="FF0000"/>
                </a:solidFill>
              </a:rPr>
              <a:t>sex</a:t>
            </a:r>
            <a:r>
              <a:rPr lang="en-US" dirty="0"/>
              <a:t> trafficking </a:t>
            </a:r>
          </a:p>
          <a:p>
            <a:pPr marL="171450" indent="-171450">
              <a:buFont typeface="Arial" panose="020B0604020202020204" pitchFamily="34" charset="0"/>
              <a:buChar char="•"/>
            </a:pPr>
            <a:r>
              <a:rPr lang="en-US" dirty="0"/>
              <a:t>Workers from other countries, recruited by subcontractors, have been subjected to steep recruitment fees, unsafe working and</a:t>
            </a:r>
            <a:r>
              <a:rPr lang="en-US" baseline="0" dirty="0"/>
              <a:t> living conditions, or violence and abuse on the job</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228280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the basic AMP Model of Trafficking.  AMP = Action, Means, Purpose, is a visual depiction of the federal definition of severe forms of trafficking in the Trafficking Victims Protection Act of 2000 (TVPA), Public Law 106-386.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Trafficking is the recruiting transporting, harboring, providing, or obtaining a person (add patronizing or purchase of sex for sex trafficking) using force, fraud, or coercion for purposes of any kind of forced labor (involuntary servitude, debt bondage, slavery) or for commercial sex.  Any minor induced into commercial sex is a de facto victim of sex trafficking.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Graph is based on AMP models from U.S. Department of Justice and U.S. Department of Health and Human Services; tailored for </a:t>
            </a:r>
            <a:r>
              <a:rPr lang="en-US" sz="1200" b="0" i="0" u="none" strike="noStrike" kern="1200" baseline="0" dirty="0">
                <a:solidFill>
                  <a:schemeClr val="tx1"/>
                </a:solidFill>
                <a:latin typeface="+mn-lt"/>
                <a:ea typeface="+mn-ea"/>
                <a:cs typeface="+mn-cs"/>
              </a:rPr>
              <a:t>DoD</a:t>
            </a:r>
            <a:endParaRPr lang="en-US" dirty="0"/>
          </a:p>
          <a:p>
            <a:endParaRPr lang="en-US" baseline="0" dirty="0"/>
          </a:p>
        </p:txBody>
      </p:sp>
      <p:sp>
        <p:nvSpPr>
          <p:cNvPr id="4" name="Slide Number Placeholder 3"/>
          <p:cNvSpPr>
            <a:spLocks noGrp="1"/>
          </p:cNvSpPr>
          <p:nvPr>
            <p:ph type="sldNum" sz="quarter" idx="10"/>
          </p:nvPr>
        </p:nvSpPr>
        <p:spPr/>
        <p:txBody>
          <a:bodyPr/>
          <a:lstStyle/>
          <a:p>
            <a:fld id="{A82F2BFC-CE19-4EC3-92FB-A4FF3DEEF0C5}"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302814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can be a human trafficking victim? We may have a stereotypical view of who can be a victim of trafficking.  The reality is that a victim of trafficking is a vulnerable person that has been exploited. Victims can be any age, race, nationality and even social status. They can be female or male, child or adult, foreign national or United States citizen. They can even be veterans, active service members, DoD civilians and DoD contractors.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 can be a trafficker? A trafficker can be anyone who seeks to exploit and manipulate vulnerable individuals. They can be members of organized crime, terrorist organizations, and warlords. They can be either male or female, foreign national or United States citizen. They sometimes have a business that is a “front” for their trafficking.  </a:t>
            </a:r>
            <a:r>
              <a:rPr lang="en-US" b="0" baseline="0" dirty="0"/>
              <a:t>They can even be veterans, active service members, DoD civilians and DoD contractors.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191876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DoD </a:t>
            </a:r>
            <a:r>
              <a:rPr lang="en-US" dirty="0"/>
              <a:t>statistics from CTIP PMO 2018</a:t>
            </a:r>
          </a:p>
        </p:txBody>
      </p:sp>
      <p:sp>
        <p:nvSpPr>
          <p:cNvPr id="4" name="Slide Number Placeholder 3"/>
          <p:cNvSpPr>
            <a:spLocks noGrp="1"/>
          </p:cNvSpPr>
          <p:nvPr>
            <p:ph type="sldNum" sz="quarter" idx="10"/>
          </p:nvPr>
        </p:nvSpPr>
        <p:spPr/>
        <p:txBody>
          <a:bodyPr/>
          <a:lstStyle/>
          <a:p>
            <a:fld id="{A82F2BFC-CE19-4EC3-92FB-A4FF3DEEF0C5}"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596741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a:t>Victims of trafficking can be:</a:t>
            </a:r>
          </a:p>
          <a:p>
            <a:pPr marL="0" indent="0" algn="l">
              <a:buNone/>
            </a:pPr>
            <a:endParaRPr lang="en-US" sz="1200" b="1" dirty="0"/>
          </a:p>
          <a:p>
            <a:pPr marL="0" indent="0" algn="l">
              <a:buNone/>
            </a:pPr>
            <a:r>
              <a:rPr lang="en-US" sz="1200" b="1" dirty="0"/>
              <a:t>Select all that apply:</a:t>
            </a:r>
          </a:p>
          <a:p>
            <a:pPr marL="457200" indent="-457200">
              <a:buFont typeface="+mj-lt"/>
              <a:buAutoNum type="alphaUcPeriod"/>
            </a:pPr>
            <a:r>
              <a:rPr lang="en-US" sz="1200" b="0" dirty="0"/>
              <a:t>Any gender, age, race, nationality, social status, economic or immigration status</a:t>
            </a:r>
          </a:p>
          <a:p>
            <a:pPr marL="457200" indent="-457200">
              <a:buFont typeface="+mj-lt"/>
              <a:buAutoNum type="alphaUcPeriod"/>
            </a:pPr>
            <a:r>
              <a:rPr lang="en-US" sz="1200" b="0" dirty="0"/>
              <a:t>Female or male</a:t>
            </a:r>
          </a:p>
          <a:p>
            <a:pPr marL="457200" indent="-457200">
              <a:buFont typeface="+mj-lt"/>
              <a:buAutoNum type="alphaUcPeriod"/>
            </a:pPr>
            <a:r>
              <a:rPr lang="en-US" sz="1200" b="0" dirty="0"/>
              <a:t>Adult or child</a:t>
            </a:r>
          </a:p>
          <a:p>
            <a:pPr marL="457200" indent="-457200">
              <a:buFont typeface="+mj-lt"/>
              <a:buAutoNum type="alphaUcPeriod"/>
            </a:pPr>
            <a:r>
              <a:rPr lang="en-US" sz="1200" b="0" dirty="0"/>
              <a:t>Foreign national or U.S. citizen</a:t>
            </a:r>
          </a:p>
          <a:p>
            <a:pPr marL="0" indent="0">
              <a:buFont typeface="+mj-lt"/>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a:t>Feedback:  </a:t>
            </a:r>
            <a:r>
              <a:rPr lang="en-US" baseline="0" dirty="0"/>
              <a:t>We may have a stereotypical view of who can be a victim of trafficking.  The reality is that a victim of trafficking is a vulnerable person that has been exploited.  Victims can be any age, race, nationality and even social status. They can be female or male, child or adult, foreign national or United States citizen.</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125528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Terrorists, organized crime, and extremist groups use trafficking to fund their crimes</a:t>
            </a:r>
          </a:p>
          <a:p>
            <a:pPr marL="171450" indent="-171450">
              <a:buFont typeface="Arial" panose="020B0604020202020204" pitchFamily="34" charset="0"/>
              <a:buChar char="•"/>
            </a:pPr>
            <a:r>
              <a:rPr lang="en-US" dirty="0"/>
              <a:t>Children</a:t>
            </a:r>
            <a:r>
              <a:rPr lang="en-US" baseline="0" dirty="0"/>
              <a:t> are being trafficked into rogue and extremist militias to serve as child soldiers</a:t>
            </a:r>
          </a:p>
          <a:p>
            <a:pPr marL="171450" indent="-171450">
              <a:buFont typeface="Arial" panose="020B0604020202020204" pitchFamily="34" charset="0"/>
              <a:buChar char="•"/>
            </a:pPr>
            <a:r>
              <a:rPr lang="en-US" baseline="0" dirty="0"/>
              <a:t>Subcontract employees form government contracts on military installation have been subjected to steep recruiting fees, unsafe working and living conditions, or violence and abuse on the job</a:t>
            </a:r>
          </a:p>
          <a:p>
            <a:pPr marL="171450" indent="-171450">
              <a:buFont typeface="Arial" panose="020B0604020202020204" pitchFamily="34" charset="0"/>
              <a:buChar char="•"/>
            </a:pPr>
            <a:r>
              <a:rPr lang="en-US" baseline="0" dirty="0"/>
              <a:t>Sex traffickers who operate near U.S. military installations target service members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CHILD SOLDIER PHOTO:</a:t>
            </a:r>
            <a:r>
              <a:rPr lang="en-US" b="0" baseline="0" dirty="0"/>
              <a:t> Human Trafficking Center </a:t>
            </a:r>
          </a:p>
          <a:p>
            <a:pPr marL="0" indent="0">
              <a:buFont typeface="Arial" panose="020B0604020202020204" pitchFamily="34" charset="0"/>
              <a:buNone/>
            </a:pPr>
            <a:r>
              <a:rPr lang="en-US" b="0" baseline="0" dirty="0"/>
              <a:t>URL: http://humantraffickingcenter.org/effective-practices-to-disarm-demobilize-and-reintegrate-former-child-soldiers/</a:t>
            </a:r>
          </a:p>
          <a:p>
            <a:pPr marL="0" indent="0">
              <a:buFont typeface="Arial" panose="020B0604020202020204" pitchFamily="34" charset="0"/>
              <a:buNone/>
            </a:pPr>
            <a:endParaRPr lang="en-US" b="0" baseline="0" dirty="0"/>
          </a:p>
          <a:p>
            <a:pPr marL="0" indent="0">
              <a:buFont typeface="Arial" panose="020B0604020202020204" pitchFamily="34" charset="0"/>
              <a:buNone/>
            </a:pPr>
            <a:endParaRPr lang="en-US" b="1" baseline="0" dirty="0"/>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A82F2BFC-CE19-4EC3-92FB-A4FF3DEEF0C5}"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166214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Any kind of sexual slavery is considered a Gross Violation of Human Rights.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Definition for GVHR found in 22 U.S.C. § 2304.</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Color of law </a:t>
            </a:r>
            <a:r>
              <a:rPr kumimoji="0" lang="en-US" sz="1200" b="0" i="0" u="none" strike="noStrike" kern="1200" cap="none" spc="0" normalizeH="0" baseline="0" noProof="0" dirty="0">
                <a:ln>
                  <a:noFill/>
                </a:ln>
                <a:solidFill>
                  <a:prstClr val="black"/>
                </a:solidFill>
                <a:effectLst/>
                <a:uLnTx/>
                <a:uFillTx/>
                <a:latin typeface="+mn-lt"/>
                <a:ea typeface="+mn-ea"/>
                <a:cs typeface="+mn-cs"/>
              </a:rPr>
              <a:t>is defined as an act carried out under color of law when a person acts, purports or pretends to act in the performance of official duties under any law, ordinance or regulation.  Such acts may be beyond the bounds of the official’s lawful authority.  Off-duty conduct may be covered under color of law, if the perpetrator asserts his or her official status in some manner.  The term applies to any military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personnel regardless of 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Source: https://www.law.cornell.edu/uscode/text/22/2304</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r>
              <a:rPr lang="en-US" dirty="0"/>
              <a:t>Correlates with Objective 1</a:t>
            </a:r>
          </a:p>
        </p:txBody>
      </p:sp>
      <p:sp>
        <p:nvSpPr>
          <p:cNvPr id="5" name="Slide Number Placeholder 4"/>
          <p:cNvSpPr>
            <a:spLocks noGrp="1"/>
          </p:cNvSpPr>
          <p:nvPr>
            <p:ph type="sldNum" sz="quarter" idx="11"/>
          </p:nvPr>
        </p:nvSpPr>
        <p:spPr/>
        <p:txBody>
          <a:bodyPr/>
          <a:lstStyle/>
          <a:p>
            <a:fld id="{A82F2BFC-CE19-4EC3-92FB-A4FF3DEEF0C5}" type="slidenum">
              <a:rPr lang="en-US" smtClean="0"/>
              <a:t>18</a:t>
            </a:fld>
            <a:endParaRPr lang="en-US" dirty="0"/>
          </a:p>
        </p:txBody>
      </p:sp>
    </p:spTree>
    <p:extLst>
      <p:ext uri="{BB962C8B-B14F-4D97-AF65-F5344CB8AC3E}">
        <p14:creationId xmlns:p14="http://schemas.microsoft.com/office/powerpoint/2010/main" val="219278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 is a picture of “bacha bazi” – boys sold into sexual slavery in Afghanistan.  Bacha bazi and traditional practices like this are considered</a:t>
            </a:r>
            <a:r>
              <a:rPr lang="en-US" baseline="0" dirty="0"/>
              <a:t> </a:t>
            </a:r>
            <a:r>
              <a:rPr lang="en-US" dirty="0"/>
              <a:t>Gross Violations of Human Rights (GVHR) </a:t>
            </a:r>
            <a:r>
              <a:rPr lang="en-US" b="1" i="1" dirty="0"/>
              <a:t>and</a:t>
            </a:r>
            <a:r>
              <a:rPr lang="en-US" dirty="0"/>
              <a:t> trafficking in persons, due to the fact that children </a:t>
            </a:r>
            <a:r>
              <a:rPr lang="en-US" b="1" dirty="0"/>
              <a:t>are being </a:t>
            </a:r>
            <a:r>
              <a:rPr lang="en-US" b="1" dirty="0" smtClean="0"/>
              <a:t>sexually abused and exploited by members of a security force while they are on duty.</a:t>
            </a:r>
            <a:r>
              <a:rPr lang="en-US" dirty="0" smtClean="0"/>
              <a:t>   </a:t>
            </a:r>
            <a:r>
              <a:rPr lang="en-US" dirty="0"/>
              <a:t>DoD has made special efforts to put new policies and procedures into place to address these problems when they occur under color of law. </a:t>
            </a:r>
          </a:p>
          <a:p>
            <a:endParaRPr lang="en-US" dirty="0"/>
          </a:p>
          <a:p>
            <a:r>
              <a:rPr lang="en-US" dirty="0"/>
              <a:t>PHOTO</a:t>
            </a:r>
            <a:r>
              <a:rPr lang="en-US" baseline="0" dirty="0"/>
              <a:t>: © Martin von Krogh</a:t>
            </a:r>
            <a:endParaRPr lang="en-US" dirty="0"/>
          </a:p>
          <a:p>
            <a:endParaRPr lang="en-US" dirty="0"/>
          </a:p>
        </p:txBody>
      </p:sp>
      <p:sp>
        <p:nvSpPr>
          <p:cNvPr id="4" name="Footer Placeholder 3"/>
          <p:cNvSpPr>
            <a:spLocks noGrp="1"/>
          </p:cNvSpPr>
          <p:nvPr>
            <p:ph type="ftr" sz="quarter" idx="4"/>
          </p:nvPr>
        </p:nvSpPr>
        <p:spPr/>
        <p:txBody>
          <a:bodyPr/>
          <a:lstStyle/>
          <a:p>
            <a:r>
              <a:rPr lang="en-US" dirty="0"/>
              <a:t>Correlates with Objective 1</a:t>
            </a:r>
          </a:p>
        </p:txBody>
      </p:sp>
      <p:sp>
        <p:nvSpPr>
          <p:cNvPr id="5" name="Slide Number Placeholder 4"/>
          <p:cNvSpPr>
            <a:spLocks noGrp="1"/>
          </p:cNvSpPr>
          <p:nvPr>
            <p:ph type="sldNum" sz="quarter" idx="5"/>
          </p:nvPr>
        </p:nvSpPr>
        <p:spPr/>
        <p:txBody>
          <a:bodyPr/>
          <a:lstStyle/>
          <a:p>
            <a:fld id="{A82F2BFC-CE19-4EC3-92FB-A4FF3DEEF0C5}" type="slidenum">
              <a:rPr lang="en-US" smtClean="0"/>
              <a:t>19</a:t>
            </a:fld>
            <a:endParaRPr lang="en-US" dirty="0"/>
          </a:p>
        </p:txBody>
      </p:sp>
    </p:spTree>
    <p:extLst>
      <p:ext uri="{BB962C8B-B14F-4D97-AF65-F5344CB8AC3E}">
        <p14:creationId xmlns:p14="http://schemas.microsoft.com/office/powerpoint/2010/main" val="227297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316928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Trafficking Victims Protection Act (TVPA) was passed in  2000 (Public Law 106-386</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It created a 3 P framework - Prevention of trafficking, Prosecution of traffickers, and Protection and Assistance for victims - to establish a comprehensive approach to trafficking in persons.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has been reauthorized five times (2003, 2005, 2008, 2013, and 2018).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20</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364205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2002, the United States adopted</a:t>
            </a:r>
            <a:r>
              <a:rPr lang="en-US" baseline="0" dirty="0"/>
              <a:t> a zero-tolerance policy on trafficking in persons with the National Security Presidential Directive 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this document, the DoD Instruction 2200.01 establishes DoD human trafficking policies, responsibilities and reporting requirements in order to promote the U.S. government’s a zero-tolerance policy for TIP.  </a:t>
            </a:r>
            <a:r>
              <a:rPr lang="en-US" b="0" strike="noStrike" baseline="0" dirty="0"/>
              <a:t>It is DoD policy to deter activities of DoD Service members, civilian employees, indirect hires, DoD contractors, foreign national employees of DoD, and all dependents that could facilitate or support TIP, domestically or overseas.  This includes activities such as: prostitution, pimping, pandering, patronizing a prostitute, forced labor and involuntary servitude, document tampering and sex trafficking by force, fraud, or coercion or of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21</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88447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Patronizing a prostitute means the purchase of sex.</a:t>
            </a:r>
          </a:p>
        </p:txBody>
      </p:sp>
      <p:sp>
        <p:nvSpPr>
          <p:cNvPr id="4" name="Slide Number Placeholder 3"/>
          <p:cNvSpPr>
            <a:spLocks noGrp="1"/>
          </p:cNvSpPr>
          <p:nvPr>
            <p:ph type="sldNum" sz="quarter" idx="10"/>
          </p:nvPr>
        </p:nvSpPr>
        <p:spPr/>
        <p:txBody>
          <a:bodyPr/>
          <a:lstStyle/>
          <a:p>
            <a:fld id="{A82F2BFC-CE19-4EC3-92FB-A4FF3DEEF0C5}" type="slidenum">
              <a:rPr lang="en-US" smtClean="0"/>
              <a:t>22</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747582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True/False:</a:t>
            </a:r>
          </a:p>
          <a:p>
            <a:pPr marL="0" indent="0" algn="l">
              <a:buNone/>
            </a:pPr>
            <a:endParaRPr lang="en-US" sz="1200" dirty="0"/>
          </a:p>
          <a:p>
            <a:pPr marL="0" indent="0" algn="l">
              <a:buNone/>
            </a:pPr>
            <a:r>
              <a:rPr lang="en-US" sz="1200" dirty="0"/>
              <a:t>Trafficking in persons is not a problem in the Department of Defense,.</a:t>
            </a:r>
          </a:p>
          <a:p>
            <a:pPr marL="514350" indent="-514350">
              <a:buFont typeface="+mj-lt"/>
              <a:buAutoNum type="alphaUcPeriod"/>
            </a:pPr>
            <a:r>
              <a:rPr lang="en-US" sz="1200" dirty="0"/>
              <a:t>True</a:t>
            </a:r>
          </a:p>
          <a:p>
            <a:pPr marL="514350" indent="-514350">
              <a:buFont typeface="+mj-lt"/>
              <a:buAutoNum type="alphaUcPeriod"/>
            </a:pPr>
            <a:r>
              <a:rPr lang="en-US" sz="1200" b="1" dirty="0"/>
              <a:t>False</a:t>
            </a:r>
          </a:p>
          <a:p>
            <a:pPr marL="514350" indent="-514350">
              <a:buFont typeface="+mj-lt"/>
              <a:buAutoNum type="alphaUcPeriod"/>
            </a:pPr>
            <a:endParaRPr lang="en-US" sz="1200" b="1" dirty="0"/>
          </a:p>
          <a:p>
            <a:pPr marL="0" indent="0">
              <a:buFont typeface="+mj-lt"/>
              <a:buNone/>
            </a:pPr>
            <a:r>
              <a:rPr lang="en-US" sz="1200" b="0" dirty="0"/>
              <a:t>Feedback:</a:t>
            </a:r>
            <a:r>
              <a:rPr lang="en-US" sz="1200" b="0" baseline="0" dirty="0"/>
              <a:t> According to the U.S. Department of Justice, the federal government has investigated and prosecuted over 1,200 human trafficking cases in the U.S. since 2000.  DoD has investigated and taken action on over 350 military-related cases of sex trafficking or labor trafficking in the last five years. </a:t>
            </a:r>
            <a:endParaRPr lang="en-US" sz="1200" b="0" dirty="0"/>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23</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3943584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provisions were enacted to prevent human trafficking in U.S. Government contracts.</a:t>
            </a:r>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24</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89482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The </a:t>
            </a:r>
            <a:r>
              <a:rPr lang="en-US" sz="1200" dirty="0">
                <a:solidFill>
                  <a:prstClr val="black"/>
                </a:solidFill>
              </a:rPr>
              <a:t>FAR </a:t>
            </a:r>
            <a:r>
              <a:rPr lang="en-US" sz="1200" dirty="0" smtClean="0">
                <a:solidFill>
                  <a:prstClr val="black"/>
                </a:solidFill>
              </a:rPr>
              <a:t>implemented </a:t>
            </a:r>
            <a:r>
              <a:rPr lang="en-US" sz="1200" dirty="0">
                <a:solidFill>
                  <a:prstClr val="black"/>
                </a:solidFill>
              </a:rPr>
              <a:t>the NDAA FY13 provision in FAR 52.222–50, “Combating Trafficking in Persons,”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dirty="0"/>
              <a:t>Correlates with Objective 1</a:t>
            </a:r>
          </a:p>
        </p:txBody>
      </p:sp>
      <p:sp>
        <p:nvSpPr>
          <p:cNvPr id="5" name="Slide Number Placeholder 4"/>
          <p:cNvSpPr>
            <a:spLocks noGrp="1"/>
          </p:cNvSpPr>
          <p:nvPr>
            <p:ph type="sldNum" sz="quarter" idx="11"/>
          </p:nvPr>
        </p:nvSpPr>
        <p:spPr/>
        <p:txBody>
          <a:bodyPr/>
          <a:lstStyle/>
          <a:p>
            <a:fld id="{A82F2BFC-CE19-4EC3-92FB-A4FF3DEEF0C5}" type="slidenum">
              <a:rPr lang="en-US" smtClean="0"/>
              <a:t>25</a:t>
            </a:fld>
            <a:endParaRPr lang="en-US" dirty="0"/>
          </a:p>
        </p:txBody>
      </p:sp>
    </p:spTree>
    <p:extLst>
      <p:ext uri="{BB962C8B-B14F-4D97-AF65-F5344CB8AC3E}">
        <p14:creationId xmlns:p14="http://schemas.microsoft.com/office/powerpoint/2010/main" val="162472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26</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582582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PHOTO LOCATION: </a:t>
            </a:r>
            <a:r>
              <a:rPr lang="en-US" b="0" baseline="0" dirty="0"/>
              <a:t>DoD Website Unified Command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URL: </a:t>
            </a:r>
            <a:r>
              <a:rPr lang="en-US" b="0" dirty="0"/>
              <a:t>https://www.defense.gov/About/Military-Departments/Unified-Combatant-Commands/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27</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707861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should never ignore a situation that appears to involve trafficking in persons. Do not intervene directly.  While you might be inclined to investigate or rescue a person it is not safe to act on your own. It is not your responsibility to investigate a situation if you suspect trafficking in persons. </a:t>
            </a:r>
            <a:r>
              <a:rPr lang="en-US" sz="1200" b="0" kern="1200" dirty="0">
                <a:solidFill>
                  <a:schemeClr val="tx1"/>
                </a:solidFill>
                <a:effectLst/>
                <a:latin typeface="+mn-lt"/>
                <a:ea typeface="+mn-ea"/>
                <a:cs typeface="+mn-cs"/>
              </a:rPr>
              <a:t>You should report the incident to your Chain of Command. You may</a:t>
            </a:r>
            <a:r>
              <a:rPr lang="en-US" sz="1200" b="0" kern="1200" baseline="0" dirty="0">
                <a:solidFill>
                  <a:schemeClr val="tx1"/>
                </a:solidFill>
                <a:effectLst/>
                <a:latin typeface="+mn-lt"/>
                <a:ea typeface="+mn-ea"/>
                <a:cs typeface="+mn-cs"/>
              </a:rPr>
              <a:t> also </a:t>
            </a:r>
            <a:r>
              <a:rPr lang="en-US" sz="1200" b="0" kern="1200" dirty="0">
                <a:solidFill>
                  <a:schemeClr val="tx1"/>
                </a:solidFill>
                <a:effectLst/>
                <a:latin typeface="+mn-lt"/>
                <a:ea typeface="+mn-ea"/>
                <a:cs typeface="+mn-cs"/>
              </a:rPr>
              <a:t>call the Department of Defense IG Hotline at 1-800-424-9098 and report the incident. Keep in mind it may be faster to report the incident to your local or</a:t>
            </a:r>
            <a:r>
              <a:rPr lang="en-US" sz="1200" b="0" kern="1200" baseline="0" dirty="0">
                <a:solidFill>
                  <a:schemeClr val="tx1"/>
                </a:solidFill>
                <a:effectLst/>
                <a:latin typeface="+mn-lt"/>
                <a:ea typeface="+mn-ea"/>
                <a:cs typeface="+mn-cs"/>
              </a:rPr>
              <a:t> command-level Inspector General’s Office. </a:t>
            </a:r>
          </a:p>
          <a:p>
            <a:endParaRPr lang="en-US" baseline="0" dirty="0"/>
          </a:p>
          <a:p>
            <a:r>
              <a:rPr lang="en-US" baseline="0" dirty="0"/>
              <a:t>When in doubt always report situations of human trafficking once you have identified human trafficking indicators.</a:t>
            </a:r>
          </a:p>
          <a:p>
            <a:endParaRPr lang="en-US" baseline="0" dirty="0"/>
          </a:p>
          <a:p>
            <a:r>
              <a:rPr lang="en-US" b="0" strike="noStrike" baseline="0" dirty="0"/>
              <a:t>Use </a:t>
            </a:r>
            <a:r>
              <a:rPr lang="en-US" b="0" baseline="0" dirty="0"/>
              <a:t>the DoD IG website to report trafficking crimes if you file a Hotline complaint. This helps to ensure anonymity and provides a written record of trafficking reports.</a:t>
            </a:r>
          </a:p>
        </p:txBody>
      </p:sp>
      <p:sp>
        <p:nvSpPr>
          <p:cNvPr id="4" name="Slide Number Placeholder 3"/>
          <p:cNvSpPr>
            <a:spLocks noGrp="1"/>
          </p:cNvSpPr>
          <p:nvPr>
            <p:ph type="sldNum" sz="quarter" idx="10"/>
          </p:nvPr>
        </p:nvSpPr>
        <p:spPr/>
        <p:txBody>
          <a:bodyPr/>
          <a:lstStyle/>
          <a:p>
            <a:fld id="{A82F2BFC-CE19-4EC3-92FB-A4FF3DEEF0C5}" type="slidenum">
              <a:rPr lang="en-US" smtClean="0"/>
              <a:t>31</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13811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Report anything suspicious that you see</a:t>
            </a:r>
            <a:r>
              <a:rPr lang="en-US" sz="1200" b="1" dirty="0"/>
              <a:t> to your chain of command, your local DoD IG office or call the DoD IG Hotline</a:t>
            </a:r>
            <a:r>
              <a:rPr lang="en-US" sz="1200" dirty="0"/>
              <a:t>. It is not safe to act on your own and not</a:t>
            </a:r>
            <a:r>
              <a:rPr lang="en-US" sz="1200" baseline="0" dirty="0"/>
              <a:t> your responsibility to investigate a situation. </a:t>
            </a:r>
            <a:endParaRPr lang="en-US" sz="1200" dirty="0"/>
          </a:p>
          <a:p>
            <a:r>
              <a:rPr lang="en-US" sz="1200" dirty="0"/>
              <a:t>.</a:t>
            </a:r>
            <a:r>
              <a:rPr lang="en-US" sz="1200" baseline="0" dirty="0"/>
              <a:t> Reporting suspected TIP violations makes a difference and in some cases, has saved lives. Your everyday decisions impact the culture and climate for mission readiness in the DoD.</a:t>
            </a:r>
            <a:endParaRPr lang="en-US" sz="1200" dirty="0"/>
          </a:p>
          <a:p>
            <a:r>
              <a:rPr lang="en-US" sz="1200" b="1" dirty="0"/>
              <a:t>Report</a:t>
            </a:r>
            <a:r>
              <a:rPr lang="en-US" sz="1200" dirty="0"/>
              <a:t> and </a:t>
            </a:r>
            <a:r>
              <a:rPr lang="en-US" sz="1200" b="1" dirty="0"/>
              <a:t>Avoid </a:t>
            </a:r>
            <a:r>
              <a:rPr lang="en-US" sz="1200" dirty="0"/>
              <a:t>any establishments or persons that you believe may be involved with trafficking in persons. It is your responsibility</a:t>
            </a:r>
            <a:r>
              <a:rPr lang="en-US" sz="1200" baseline="0" dirty="0"/>
              <a:t> to do both of these, when you ignore a situation that appears to involve TIP, you compromise not only the safety of the victims involved, but also the safety of those in your unit and the region as a whole. </a:t>
            </a:r>
            <a:endParaRPr lang="en-US" sz="1200" dirty="0"/>
          </a:p>
          <a:p>
            <a:r>
              <a:rPr lang="en-US" sz="1200" b="1" dirty="0"/>
              <a:t>Never act </a:t>
            </a:r>
            <a:r>
              <a:rPr lang="en-US" sz="1200" b="1" u="sng" dirty="0"/>
              <a:t>ALONE</a:t>
            </a:r>
            <a:r>
              <a:rPr lang="en-US" sz="1200" u="sng" dirty="0"/>
              <a:t>, </a:t>
            </a:r>
            <a:r>
              <a:rPr lang="en-US" sz="1200" dirty="0"/>
              <a:t>you may want to help but trafficking</a:t>
            </a:r>
            <a:r>
              <a:rPr lang="en-US" sz="1200" baseline="0" dirty="0"/>
              <a:t> situations</a:t>
            </a:r>
            <a:r>
              <a:rPr lang="en-US" sz="1200" dirty="0"/>
              <a:t> </a:t>
            </a:r>
            <a:r>
              <a:rPr lang="en-US" sz="1200" baseline="0" dirty="0"/>
              <a:t>are dangerous.</a:t>
            </a:r>
            <a:endParaRPr lang="en-US" sz="1200" b="1" u="sng" strike="sngStrike" dirty="0"/>
          </a:p>
          <a:p>
            <a:r>
              <a:rPr lang="en-US" sz="1200" b="1" u="sng" dirty="0"/>
              <a:t>Reminder: Help stop</a:t>
            </a:r>
            <a:r>
              <a:rPr lang="en-US" sz="1200" b="1" u="sng" baseline="0" dirty="0"/>
              <a:t> trafficking. Report suspicious activity.</a:t>
            </a:r>
            <a:endParaRPr lang="en-US" sz="1200" b="1" u="sng" dirty="0"/>
          </a:p>
          <a:p>
            <a:endParaRPr lang="en-US" b="1" dirty="0"/>
          </a:p>
        </p:txBody>
      </p:sp>
      <p:sp>
        <p:nvSpPr>
          <p:cNvPr id="4" name="Slide Number Placeholder 3"/>
          <p:cNvSpPr>
            <a:spLocks noGrp="1"/>
          </p:cNvSpPr>
          <p:nvPr>
            <p:ph type="sldNum" sz="quarter" idx="10"/>
          </p:nvPr>
        </p:nvSpPr>
        <p:spPr/>
        <p:txBody>
          <a:bodyPr/>
          <a:lstStyle/>
          <a:p>
            <a:fld id="{A82F2BFC-CE19-4EC3-92FB-A4FF3DEEF0C5}" type="slidenum">
              <a:rPr lang="en-US" smtClean="0"/>
              <a:t>32</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177801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Department of Defense Trafficking in Persons General Awareness Training for Department of Defense employees. </a:t>
            </a:r>
          </a:p>
          <a:p>
            <a:r>
              <a:rPr lang="en-US" dirty="0"/>
              <a:t>The required subject matter for the CTIP general awareness training will include the terminal learning objectives (TLOs) drawn from the Department of Defense Instruction 2200.01, “Combating Trafficking in Persons</a:t>
            </a:r>
            <a:r>
              <a:rPr lang="en-US" baseline="0" dirty="0"/>
              <a:t> (CTIP)” published in </a:t>
            </a:r>
            <a:r>
              <a:rPr lang="en-US" dirty="0"/>
              <a:t>June 2019.  </a:t>
            </a:r>
            <a:endParaRPr lang="en-US" dirty="0" smtClean="0"/>
          </a:p>
          <a:p>
            <a:r>
              <a:rPr lang="en-US" dirty="0" smtClean="0"/>
              <a:t>NOTE:  The term “trafficking in persons” is the legal term; </a:t>
            </a:r>
          </a:p>
          <a:p>
            <a:r>
              <a:rPr lang="en-US" dirty="0" smtClean="0"/>
              <a:t>“human trafficking” is a colloquial term and often used to describe TIP.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3409841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If you suspect a trafficking in persons situation, what should you do?</a:t>
            </a:r>
          </a:p>
          <a:p>
            <a:pPr marL="0" indent="0" algn="l">
              <a:buNone/>
            </a:pPr>
            <a:r>
              <a:rPr lang="en-US" sz="1200" b="1" dirty="0"/>
              <a:t>Select all that apply:</a:t>
            </a:r>
          </a:p>
          <a:p>
            <a:pPr marL="514350" indent="-514350">
              <a:buFont typeface="+mj-lt"/>
              <a:buAutoNum type="alphaUcPeriod"/>
            </a:pPr>
            <a:r>
              <a:rPr lang="en-US" sz="1200" dirty="0"/>
              <a:t>Investigate the situation further</a:t>
            </a:r>
          </a:p>
          <a:p>
            <a:pPr marL="514350" indent="-514350">
              <a:buFont typeface="+mj-lt"/>
              <a:buAutoNum type="alphaUcPeriod"/>
            </a:pPr>
            <a:r>
              <a:rPr lang="en-US" sz="1200" b="1" dirty="0"/>
              <a:t>Report the incident through your chain of command and local or command-level Inspector General’s office</a:t>
            </a:r>
          </a:p>
          <a:p>
            <a:pPr marL="514350" indent="-514350">
              <a:buFont typeface="+mj-lt"/>
              <a:buAutoNum type="alphaUcPeriod"/>
            </a:pPr>
            <a:r>
              <a:rPr lang="en-US" sz="1200" b="1" dirty="0"/>
              <a:t>Contact the DoD IG Hotline</a:t>
            </a:r>
          </a:p>
          <a:p>
            <a:pPr marL="514350" indent="-514350">
              <a:buFont typeface="+mj-lt"/>
              <a:buAutoNum type="alphaUcPeriod"/>
            </a:pPr>
            <a:r>
              <a:rPr lang="en-US" sz="1200" dirty="0"/>
              <a:t>Confront the suspected traffickers</a:t>
            </a:r>
          </a:p>
          <a:p>
            <a:pPr marL="514350" indent="-514350">
              <a:buFont typeface="+mj-lt"/>
              <a:buAutoNum type="alphaUcPeriod"/>
            </a:pPr>
            <a:endParaRPr lang="en-US" sz="1200" dirty="0"/>
          </a:p>
          <a:p>
            <a:pPr marL="0" indent="0">
              <a:buFont typeface="+mj-lt"/>
              <a:buNone/>
            </a:pPr>
            <a:r>
              <a:rPr lang="en-US" sz="1200" b="0" dirty="0"/>
              <a:t>Feedback:</a:t>
            </a:r>
            <a:r>
              <a:rPr lang="en-US" sz="1200" b="0" baseline="0" dirty="0"/>
              <a:t> You might be inclined to investigate a situation or rescue a person. It is not safe to act on your own and not your responsibility to investigate a situation. If you suspect trafficking in persons, you should first report the incident through your chain of command and local or command-level Inspector General’s office. You can also contact the Department of Defense IG Hotline.</a:t>
            </a:r>
            <a:endParaRPr lang="en-US" sz="1200" b="0" dirty="0"/>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33</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4253600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mj-lt"/>
              <a:buNone/>
            </a:pPr>
            <a:r>
              <a:rPr lang="en-US" dirty="0"/>
              <a:t>Thank you for viewing this General Awareness</a:t>
            </a:r>
            <a:r>
              <a:rPr lang="en-US" baseline="0" dirty="0"/>
              <a:t> presentation on Combating Trafficking in Persons. </a:t>
            </a:r>
          </a:p>
        </p:txBody>
      </p:sp>
      <p:sp>
        <p:nvSpPr>
          <p:cNvPr id="4" name="Slide Number Placeholder 3"/>
          <p:cNvSpPr>
            <a:spLocks noGrp="1"/>
          </p:cNvSpPr>
          <p:nvPr>
            <p:ph type="sldNum" sz="quarter" idx="10"/>
          </p:nvPr>
        </p:nvSpPr>
        <p:spPr/>
        <p:txBody>
          <a:bodyPr/>
          <a:lstStyle/>
          <a:p>
            <a:fld id="{A82F2BFC-CE19-4EC3-92FB-A4FF3DEEF0C5}" type="slidenum">
              <a:rPr lang="en-US" smtClean="0"/>
              <a:t>34</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835392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35</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492863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Correlates with Objective 1</a:t>
            </a:r>
          </a:p>
        </p:txBody>
      </p:sp>
      <p:sp>
        <p:nvSpPr>
          <p:cNvPr id="5" name="Slide Number Placeholder 4"/>
          <p:cNvSpPr>
            <a:spLocks noGrp="1"/>
          </p:cNvSpPr>
          <p:nvPr>
            <p:ph type="sldNum" sz="quarter" idx="5"/>
          </p:nvPr>
        </p:nvSpPr>
        <p:spPr/>
        <p:txBody>
          <a:bodyPr/>
          <a:lstStyle/>
          <a:p>
            <a:fld id="{A82F2BFC-CE19-4EC3-92FB-A4FF3DEEF0C5}" type="slidenum">
              <a:rPr lang="en-US" smtClean="0"/>
              <a:t>36</a:t>
            </a:fld>
            <a:endParaRPr lang="en-US" dirty="0"/>
          </a:p>
        </p:txBody>
      </p:sp>
    </p:spTree>
    <p:extLst>
      <p:ext uri="{BB962C8B-B14F-4D97-AF65-F5344CB8AC3E}">
        <p14:creationId xmlns:p14="http://schemas.microsoft.com/office/powerpoint/2010/main" val="247553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US Trafficking Victims Protection Act (TVPA) of 2000 defined severe forms of trafficking </a:t>
            </a:r>
            <a:r>
              <a:rPr lang="en-US" b="1" dirty="0"/>
              <a:t>in 22 U.S.C 7102 (11) </a:t>
            </a:r>
            <a:r>
              <a:rPr lang="en-US" b="1" baseline="0" dirty="0"/>
              <a:t> </a:t>
            </a:r>
            <a:r>
              <a:rPr lang="en-US" baseline="0" dirty="0"/>
              <a:t>as: </a:t>
            </a:r>
          </a:p>
          <a:p>
            <a:pPr marL="171450" lvl="0" indent="-171450">
              <a:buFont typeface="Arial" panose="020B0604020202020204" pitchFamily="34" charset="0"/>
              <a:buChar char="•"/>
            </a:pPr>
            <a:r>
              <a:rPr lang="en-US" baseline="0" dirty="0"/>
              <a:t>sex trafficking in which a commercial sex act is induced by force, fraud or coercion, or in which a person induced to perform such act has not attained 18 years of age; or</a:t>
            </a:r>
          </a:p>
          <a:p>
            <a:pPr marL="171450" lvl="0" indent="-171450">
              <a:buFont typeface="Arial" panose="020B0604020202020204" pitchFamily="34" charset="0"/>
              <a:buChar char="•"/>
            </a:pPr>
            <a:r>
              <a:rPr lang="en-US" baseline="0" dirty="0"/>
              <a:t>the recruitment, harboring, transportation, provision, or obtaining of a person for labor or services, using force, fraud, or coercion for the purpose of subjection to involuntary servitude, peonage, debt bondage, or slavery.  </a:t>
            </a:r>
          </a:p>
          <a:p>
            <a:endParaRPr lang="en-US" dirty="0"/>
          </a:p>
          <a:p>
            <a:r>
              <a:rPr lang="en-US" b="0" baseline="0" dirty="0"/>
              <a:t>The DoD prohibits Trafficking in Persons (TIP) and investigates TIP incidents because it is:</a:t>
            </a:r>
          </a:p>
          <a:p>
            <a:pPr marL="228600" indent="-228600">
              <a:buAutoNum type="alphaLcPeriod"/>
            </a:pPr>
            <a:r>
              <a:rPr lang="en-US" b="0" baseline="0" dirty="0"/>
              <a:t>A crime</a:t>
            </a:r>
          </a:p>
          <a:p>
            <a:pPr marL="228600" indent="-228600">
              <a:buAutoNum type="alphaLcPeriod"/>
            </a:pPr>
            <a:r>
              <a:rPr lang="en-US" b="0" baseline="0" dirty="0"/>
              <a:t>An abuse of human rights</a:t>
            </a:r>
          </a:p>
          <a:p>
            <a:pPr marL="228600" indent="-228600">
              <a:buAutoNum type="alphaLcPeriod"/>
            </a:pPr>
            <a:r>
              <a:rPr lang="en-US" b="0" baseline="0" dirty="0"/>
              <a:t>Not compatible with military core values</a:t>
            </a:r>
          </a:p>
          <a:p>
            <a:pPr marL="228600" indent="-228600">
              <a:buAutoNum type="alphaLcPeriod"/>
            </a:pPr>
            <a:r>
              <a:rPr lang="en-US" b="0" baseline="0" dirty="0"/>
              <a:t>An action that jeopardizes DoD’s credibility and ability to achieve its mission</a:t>
            </a:r>
          </a:p>
          <a:p>
            <a:endParaRPr lang="en-US" dirty="0"/>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5405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defined by the Trafficking Victims Protection Act (TVPA) of 2000 {22 U.S.C. Section 7102 (12)}, sex trafficking involves the recruitment, harboring, transportation, provision, patronizing , soliciting, or obtaining of a person for the purpose of </a:t>
            </a:r>
            <a:r>
              <a:rPr lang="en-US" sz="1200" kern="1200" dirty="0" smtClean="0">
                <a:solidFill>
                  <a:schemeClr val="tx1"/>
                </a:solidFill>
                <a:effectLst/>
                <a:latin typeface="+mn-lt"/>
                <a:ea typeface="+mn-ea"/>
                <a:cs typeface="+mn-cs"/>
              </a:rPr>
              <a:t>a commercial sex act.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Congress amended S</a:t>
            </a:r>
            <a:r>
              <a:rPr lang="en-US" dirty="0"/>
              <a:t>ection 1591 of Title 18, United States Code, to add the words ‘‘solicits or patronizes’’ to the sex trafficking statute making absolutely clear for judges, juries, prosecutors, and law enforcement officials that </a:t>
            </a:r>
            <a:r>
              <a:rPr lang="en-US" b="1" i="1" dirty="0"/>
              <a:t>people who purchase sex </a:t>
            </a:r>
            <a:r>
              <a:rPr lang="en-US" b="1" i="1" dirty="0" smtClean="0"/>
              <a:t> </a:t>
            </a:r>
            <a:r>
              <a:rPr lang="en-US" b="0" i="0" dirty="0" smtClean="0"/>
              <a:t>involving a person subject to severe forms of trafficking in persons</a:t>
            </a:r>
            <a:r>
              <a:rPr lang="en-US" b="0" i="0" baseline="0" dirty="0" smtClean="0"/>
              <a:t> </a:t>
            </a:r>
            <a:r>
              <a:rPr lang="en-US" dirty="0" smtClean="0"/>
              <a:t>may </a:t>
            </a:r>
            <a:r>
              <a:rPr lang="en-US" dirty="0"/>
              <a:t>be arrested, prosecuted, and convicted as sex trafficking offenders.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r>
              <a:rPr lang="en-US" dirty="0"/>
              <a:t>Correlates with Objective 1</a:t>
            </a:r>
          </a:p>
        </p:txBody>
      </p:sp>
      <p:sp>
        <p:nvSpPr>
          <p:cNvPr id="5" name="Slide Number Placeholder 4"/>
          <p:cNvSpPr>
            <a:spLocks noGrp="1"/>
          </p:cNvSpPr>
          <p:nvPr>
            <p:ph type="sldNum" sz="quarter" idx="5"/>
          </p:nvPr>
        </p:nvSpPr>
        <p:spPr/>
        <p:txBody>
          <a:bodyPr/>
          <a:lstStyle/>
          <a:p>
            <a:fld id="{A82F2BFC-CE19-4EC3-92FB-A4FF3DEEF0C5}" type="slidenum">
              <a:rPr lang="en-US" smtClean="0"/>
              <a:t>5</a:t>
            </a:fld>
            <a:endParaRPr lang="en-US" dirty="0"/>
          </a:p>
        </p:txBody>
      </p:sp>
    </p:spTree>
    <p:extLst>
      <p:ext uri="{BB962C8B-B14F-4D97-AF65-F5344CB8AC3E}">
        <p14:creationId xmlns:p14="http://schemas.microsoft.com/office/powerpoint/2010/main" val="403557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Case Details:   Subject pleaded guilty to one count of violation of 18 U.S.C. 1952(a)(3) (Interstate and Foreign travel or transportation in aid of racketeering enterprises) and was administratively separated from the USN in 2014.</a:t>
            </a:r>
          </a:p>
          <a:p>
            <a:endParaRPr lang="en-US" sz="1200" b="1" dirty="0"/>
          </a:p>
          <a:p>
            <a:r>
              <a:rPr lang="en-US" sz="1200" b="1" dirty="0"/>
              <a:t>This is one of hundreds of cases of sex trafficking-related crimes among military personnel,</a:t>
            </a:r>
            <a:r>
              <a:rPr lang="en-US" sz="1200" b="1" baseline="0" dirty="0"/>
              <a:t> DoD civilians, and contractors</a:t>
            </a:r>
            <a:r>
              <a:rPr lang="en-US" sz="1200" b="1" dirty="0"/>
              <a:t>. Many</a:t>
            </a:r>
            <a:r>
              <a:rPr lang="en-US" sz="1200" b="1" baseline="0" dirty="0"/>
              <a:t> of these cases were pursued by local and state law enforcement and some military members were charged under </a:t>
            </a:r>
            <a:r>
              <a:rPr lang="en-US" sz="1200" b="1" dirty="0"/>
              <a:t>Article 134 of the Uniform Code of Military Justice, which prohibits prostitution, pandering, procuring, and purchase of sex.  </a:t>
            </a:r>
          </a:p>
          <a:p>
            <a:endParaRPr lang="en-US" sz="1200" b="1" dirty="0"/>
          </a:p>
          <a:p>
            <a:r>
              <a:rPr lang="en-US" sz="1200" dirty="0"/>
              <a:t>.</a:t>
            </a:r>
          </a:p>
          <a:p>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r>
              <a:rPr lang="en-US" dirty="0"/>
              <a:t>Correlates with Objective 1</a:t>
            </a:r>
          </a:p>
        </p:txBody>
      </p:sp>
      <p:sp>
        <p:nvSpPr>
          <p:cNvPr id="5" name="Slide Number Placeholder 4"/>
          <p:cNvSpPr>
            <a:spLocks noGrp="1"/>
          </p:cNvSpPr>
          <p:nvPr>
            <p:ph type="sldNum" sz="quarter" idx="5"/>
          </p:nvPr>
        </p:nvSpPr>
        <p:spPr/>
        <p:txBody>
          <a:bodyPr/>
          <a:lstStyle/>
          <a:p>
            <a:fld id="{A82F2BFC-CE19-4EC3-92FB-A4FF3DEEF0C5}" type="slidenum">
              <a:rPr lang="en-US" smtClean="0"/>
              <a:t>6</a:t>
            </a:fld>
            <a:endParaRPr lang="en-US" dirty="0"/>
          </a:p>
        </p:txBody>
      </p:sp>
    </p:spTree>
    <p:extLst>
      <p:ext uri="{BB962C8B-B14F-4D97-AF65-F5344CB8AC3E}">
        <p14:creationId xmlns:p14="http://schemas.microsoft.com/office/powerpoint/2010/main" val="275360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defined by the Trafficking Victims Protection Act (TVPA) of 2000 {22 U.S.C. Section 7102(11)}, severe forms of trafficking involve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recruitment, harboring, transportation, provision, or obtaining of a person for labor or services, through the use of force, fraud, or coercion for the purpose of forced labor (involuntary servitude, peonage, debt bondage,</a:t>
            </a:r>
            <a:r>
              <a:rPr lang="en-US" sz="1200" kern="1200" baseline="0" dirty="0">
                <a:solidFill>
                  <a:schemeClr val="tx1"/>
                </a:solidFill>
                <a:effectLst/>
                <a:latin typeface="+mn-lt"/>
                <a:ea typeface="+mn-ea"/>
                <a:cs typeface="+mn-cs"/>
              </a:rPr>
              <a:t> or slavery)</a:t>
            </a:r>
            <a:r>
              <a:rPr lang="en-US" sz="1200" kern="1200" dirty="0">
                <a:solidFill>
                  <a:schemeClr val="tx1"/>
                </a:solidFill>
                <a:effectLst/>
                <a:latin typeface="+mn-lt"/>
                <a:ea typeface="+mn-ea"/>
                <a:cs typeface="+mn-cs"/>
              </a:rPr>
              <a:t>.</a:t>
            </a:r>
          </a:p>
          <a:p>
            <a:endParaRPr lang="en-US" sz="1200" b="1" dirty="0">
              <a:solidFill>
                <a:schemeClr val="bg1"/>
              </a:solidFill>
            </a:endParaRPr>
          </a:p>
          <a:p>
            <a:r>
              <a:rPr lang="en-US" dirty="0"/>
              <a:t>Photo:  Construction in Afghanistan, </a:t>
            </a:r>
            <a:r>
              <a:rPr lang="en-US" i="1" dirty="0"/>
              <a:t>Stars &amp; Stripes</a:t>
            </a:r>
            <a:r>
              <a:rPr lang="en-US" dirty="0"/>
              <a:t>.</a:t>
            </a:r>
          </a:p>
        </p:txBody>
      </p:sp>
      <p:sp>
        <p:nvSpPr>
          <p:cNvPr id="4" name="Slide Number Placeholder 3"/>
          <p:cNvSpPr>
            <a:spLocks noGrp="1"/>
          </p:cNvSpPr>
          <p:nvPr>
            <p:ph type="sldNum" sz="quarter" idx="10"/>
          </p:nvPr>
        </p:nvSpPr>
        <p:spPr/>
        <p:txBody>
          <a:bodyPr/>
          <a:lstStyle/>
          <a:p>
            <a:fld id="{A82F2BFC-CE19-4EC3-92FB-A4FF3DEEF0C5}"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295046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cases of trafficking are criminal cases, such as a </a:t>
            </a:r>
            <a:r>
              <a:rPr lang="en-US" dirty="0" smtClean="0"/>
              <a:t>person</a:t>
            </a:r>
            <a:r>
              <a:rPr lang="en-US" baseline="0" dirty="0" smtClean="0"/>
              <a:t> </a:t>
            </a:r>
            <a:r>
              <a:rPr lang="en-US" dirty="0" smtClean="0"/>
              <a:t>who </a:t>
            </a:r>
            <a:r>
              <a:rPr lang="en-US" dirty="0"/>
              <a:t>traffics a minor for sex.  This case is an example of a non-criminal (administrative) case, where the violations are contract compliance issues.  In these cases, non-judicial actions are taken against the contractor.  </a:t>
            </a:r>
            <a:r>
              <a:rPr lang="en-US" dirty="0" smtClean="0"/>
              <a:t>Actions can range from Corrective Action Requests</a:t>
            </a:r>
            <a:r>
              <a:rPr lang="en-US" baseline="0" dirty="0" smtClean="0"/>
              <a:t> to the suspension and debarment of the contractor if they do not comply with the requests to fix the problems.</a:t>
            </a:r>
            <a:endParaRPr lang="en-US" dirty="0"/>
          </a:p>
        </p:txBody>
      </p:sp>
      <p:sp>
        <p:nvSpPr>
          <p:cNvPr id="4" name="Footer Placeholder 3"/>
          <p:cNvSpPr>
            <a:spLocks noGrp="1"/>
          </p:cNvSpPr>
          <p:nvPr>
            <p:ph type="ftr" sz="quarter" idx="4"/>
          </p:nvPr>
        </p:nvSpPr>
        <p:spPr/>
        <p:txBody>
          <a:bodyPr/>
          <a:lstStyle/>
          <a:p>
            <a:r>
              <a:rPr lang="en-US" dirty="0"/>
              <a:t>Correlates with Objective 1</a:t>
            </a:r>
          </a:p>
        </p:txBody>
      </p:sp>
      <p:sp>
        <p:nvSpPr>
          <p:cNvPr id="5" name="Slide Number Placeholder 4"/>
          <p:cNvSpPr>
            <a:spLocks noGrp="1"/>
          </p:cNvSpPr>
          <p:nvPr>
            <p:ph type="sldNum" sz="quarter" idx="5"/>
          </p:nvPr>
        </p:nvSpPr>
        <p:spPr/>
        <p:txBody>
          <a:bodyPr/>
          <a:lstStyle/>
          <a:p>
            <a:fld id="{A82F2BFC-CE19-4EC3-92FB-A4FF3DEEF0C5}" type="slidenum">
              <a:rPr lang="en-US" smtClean="0"/>
              <a:t>8</a:t>
            </a:fld>
            <a:endParaRPr lang="en-US" dirty="0"/>
          </a:p>
        </p:txBody>
      </p:sp>
    </p:spTree>
    <p:extLst>
      <p:ext uri="{BB962C8B-B14F-4D97-AF65-F5344CB8AC3E}">
        <p14:creationId xmlns:p14="http://schemas.microsoft.com/office/powerpoint/2010/main" val="8508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some circumstances in the United States Department of Defense, parental consent allows for an individual to be voluntarily recruited into the military when under 18 years of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Child soldiers can be found in different locations around the world.  Each year, the U.S.</a:t>
            </a:r>
            <a:r>
              <a:rPr lang="en-US" sz="1200" kern="1200" baseline="0" dirty="0">
                <a:solidFill>
                  <a:schemeClr val="tx1"/>
                </a:solidFill>
                <a:effectLst/>
                <a:latin typeface="+mn-lt"/>
                <a:ea typeface="+mn-ea"/>
                <a:cs typeface="+mn-cs"/>
              </a:rPr>
              <a:t> Department of State publishes the Trafficking in Persons (TIP) Report and one of the trafficking violations they report on is the use of child soldiers in countries around the world.  The list of countries changes annually.  To see the most current list, and look at past TIP Reports, use this link:</a:t>
            </a:r>
          </a:p>
          <a:p>
            <a:r>
              <a:rPr lang="en-US" sz="1200" kern="1200" baseline="0" dirty="0">
                <a:solidFill>
                  <a:schemeClr val="tx1"/>
                </a:solidFill>
                <a:effectLst/>
                <a:latin typeface="+mn-lt"/>
                <a:ea typeface="+mn-ea"/>
                <a:cs typeface="+mn-cs"/>
              </a:rPr>
              <a:t>https://www.state.gov/reports/2019-trafficking-in-persons-report/. </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2F2BFC-CE19-4EC3-92FB-A4FF3DEEF0C5}"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Correlates with Objective 1</a:t>
            </a:r>
          </a:p>
        </p:txBody>
      </p:sp>
    </p:spTree>
    <p:extLst>
      <p:ext uri="{BB962C8B-B14F-4D97-AF65-F5344CB8AC3E}">
        <p14:creationId xmlns:p14="http://schemas.microsoft.com/office/powerpoint/2010/main" val="376152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3"/>
          <p:cNvSpPr txBox="1">
            <a:spLocks/>
          </p:cNvSpPr>
          <p:nvPr userDrawn="1"/>
        </p:nvSpPr>
        <p:spPr>
          <a:xfrm>
            <a:off x="762000" y="228600"/>
            <a:ext cx="7696200" cy="17526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latin typeface="Arial" panose="020B0604020202020204" pitchFamily="34" charset="0"/>
                <a:ea typeface="Verdana" panose="020B0604030504040204" pitchFamily="34" charset="0"/>
                <a:cs typeface="Arial" panose="020B0604020202020204" pitchFamily="34" charset="0"/>
              </a:rPr>
              <a:t>Department of Defense</a:t>
            </a:r>
            <a:br>
              <a:rPr lang="en-US" sz="3600" dirty="0">
                <a:latin typeface="Arial" panose="020B0604020202020204" pitchFamily="34" charset="0"/>
                <a:ea typeface="Verdana" panose="020B0604030504040204" pitchFamily="34" charset="0"/>
                <a:cs typeface="Arial" panose="020B0604020202020204" pitchFamily="34" charset="0"/>
              </a:rPr>
            </a:br>
            <a:r>
              <a:rPr lang="en-US" sz="3600" dirty="0">
                <a:latin typeface="Arial" panose="020B0604020202020204" pitchFamily="34" charset="0"/>
                <a:ea typeface="Verdana" panose="020B0604030504040204" pitchFamily="34" charset="0"/>
                <a:cs typeface="Arial" panose="020B0604020202020204" pitchFamily="34" charset="0"/>
              </a:rPr>
              <a:t>Combating Trafficking in Persons</a:t>
            </a: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618" t="8081" r="24861" b="9781"/>
          <a:stretch/>
        </p:blipFill>
        <p:spPr bwMode="auto">
          <a:xfrm>
            <a:off x="2438400" y="1695770"/>
            <a:ext cx="4191000" cy="424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52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r>
              <a:rPr lang="en-US" dirty="0"/>
              <a:t>Correlates with objective 1</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fld id="{B74BEB42-315F-4FA0-A1E3-9C2330BA1A64}" type="slidenum">
              <a:rPr lang="en-US" smtClean="0"/>
              <a:t>‹#›</a:t>
            </a:fld>
            <a:endParaRPr lang="en-US" dirty="0"/>
          </a:p>
        </p:txBody>
      </p:sp>
    </p:spTree>
    <p:extLst>
      <p:ext uri="{BB962C8B-B14F-4D97-AF65-F5344CB8AC3E}">
        <p14:creationId xmlns:p14="http://schemas.microsoft.com/office/powerpoint/2010/main" val="123664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57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Correlates with objective 1</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54132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Correlates with objective 1</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0133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Correlates with objective 1</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53233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Correlates with objective 1</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99733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Correlates with objective 1</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9223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latin typeface="Arial" panose="020B0604020202020204" pitchFamily="34" charset="0"/>
                <a:cs typeface="Arial" panose="020B0604020202020204" pitchFamily="34" charset="0"/>
              </a:defRPr>
            </a:lvl1pPr>
          </a:lstStyle>
          <a:p>
            <a:pPr>
              <a:defRPr/>
            </a:pPr>
            <a:fld id="{E09309FA-AD56-452C-845B-7A2302454819}" type="slidenum">
              <a:rPr lang="en-US" smtClean="0"/>
              <a:pPr>
                <a:defRPr/>
              </a:pPr>
              <a:t>‹#›</a:t>
            </a:fld>
            <a:endParaRPr lang="en-US" dirty="0"/>
          </a:p>
        </p:txBody>
      </p:sp>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618" t="8081" r="24861" b="9781"/>
          <a:stretch/>
        </p:blipFill>
        <p:spPr bwMode="auto">
          <a:xfrm>
            <a:off x="7772400" y="5484335"/>
            <a:ext cx="1219200" cy="123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8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19100" y="1066800"/>
            <a:ext cx="8267700" cy="1066800"/>
          </a:xfrm>
          <a:prstGeom prst="rect">
            <a:avLst/>
          </a:prstGeom>
        </p:spPr>
        <p:txBody>
          <a:bodyPr/>
          <a:lstStyle/>
          <a:p>
            <a:r>
              <a:rPr lang="en-US"/>
              <a:t>Click to edit Master title style</a:t>
            </a:r>
            <a:endParaRPr lang="en-US" dirty="0"/>
          </a:p>
        </p:txBody>
      </p:sp>
      <p:sp>
        <p:nvSpPr>
          <p:cNvPr id="12" name="Content Placeholder 2"/>
          <p:cNvSpPr>
            <a:spLocks noGrp="1"/>
          </p:cNvSpPr>
          <p:nvPr>
            <p:ph idx="1"/>
          </p:nvPr>
        </p:nvSpPr>
        <p:spPr>
          <a:xfrm>
            <a:off x="457200" y="1981199"/>
            <a:ext cx="8229600" cy="4121001"/>
          </a:xfrm>
          <a:prstGeom prst="rect">
            <a:avLst/>
          </a:prstGeom>
        </p:spPr>
        <p:txBody>
          <a:bodyPr/>
          <a:lstStyle>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181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618" t="8081" r="24861" b="9781"/>
          <a:stretch/>
        </p:blipFill>
        <p:spPr bwMode="auto">
          <a:xfrm>
            <a:off x="7772400" y="5484335"/>
            <a:ext cx="1219200" cy="123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8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42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
        <p:nvSpPr>
          <p:cNvPr id="4" name="Content Placeholder 4"/>
          <p:cNvSpPr>
            <a:spLocks noGrp="1"/>
          </p:cNvSpPr>
          <p:nvPr>
            <p:ph sz="half" idx="1"/>
          </p:nvPr>
        </p:nvSpPr>
        <p:spPr>
          <a:xfrm>
            <a:off x="457200" y="2209800"/>
            <a:ext cx="4038600" cy="4191000"/>
          </a:xfrm>
          <a:prstGeom prst="rect">
            <a:avLst/>
          </a:prstGeom>
        </p:spPr>
        <p:txBody>
          <a:bodyPr/>
          <a:lstStyle/>
          <a:p>
            <a:pPr lvl="0"/>
            <a:r>
              <a:rPr lang="en-US"/>
              <a:t>Edit Master text styles</a:t>
            </a:r>
          </a:p>
        </p:txBody>
      </p:sp>
      <p:sp>
        <p:nvSpPr>
          <p:cNvPr id="5" name="Content Placeholder 5"/>
          <p:cNvSpPr>
            <a:spLocks noGrp="1"/>
          </p:cNvSpPr>
          <p:nvPr>
            <p:ph sz="half" idx="2"/>
          </p:nvPr>
        </p:nvSpPr>
        <p:spPr>
          <a:xfrm>
            <a:off x="4648200" y="2209800"/>
            <a:ext cx="4038600" cy="4191000"/>
          </a:xfrm>
          <a:prstGeom prst="rect">
            <a:avLst/>
          </a:prstGeom>
        </p:spPr>
        <p:txBody>
          <a:bodyPr/>
          <a:lstStyle/>
          <a:p>
            <a:pPr lvl="0"/>
            <a:r>
              <a:rPr lang="en-US"/>
              <a:t>Edit Master text styles</a:t>
            </a:r>
          </a:p>
        </p:txBody>
      </p:sp>
      <p:sp>
        <p:nvSpPr>
          <p:cNvPr id="6" name="Title 1"/>
          <p:cNvSpPr>
            <a:spLocks noGrp="1"/>
          </p:cNvSpPr>
          <p:nvPr>
            <p:ph type="title"/>
          </p:nvPr>
        </p:nvSpPr>
        <p:spPr>
          <a:xfrm>
            <a:off x="419100" y="1066800"/>
            <a:ext cx="8267700" cy="1066800"/>
          </a:xfrm>
          <a:prstGeom prst="rect">
            <a:avLst/>
          </a:prstGeom>
        </p:spPr>
        <p:txBody>
          <a:bodyPr/>
          <a:lstStyle/>
          <a:p>
            <a:r>
              <a:rPr lang="en-US"/>
              <a:t>Click to edit Master title style</a:t>
            </a:r>
            <a:endParaRPr lang="en-US" dirty="0"/>
          </a:p>
        </p:txBody>
      </p:sp>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618" t="8081" r="24861" b="9781"/>
          <a:stretch/>
        </p:blipFill>
        <p:spPr bwMode="auto">
          <a:xfrm>
            <a:off x="7772400" y="5484335"/>
            <a:ext cx="1219200" cy="123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8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r>
              <a:rPr lang="en-US" dirty="0"/>
              <a:t>Correlates with objective 1</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fld id="{B74BEB42-315F-4FA0-A1E3-9C2330BA1A64}" type="slidenum">
              <a:rPr lang="en-US" smtClean="0"/>
              <a:t>‹#›</a:t>
            </a:fld>
            <a:endParaRPr lang="en-US" dirty="0"/>
          </a:p>
        </p:txBody>
      </p:sp>
    </p:spTree>
    <p:extLst>
      <p:ext uri="{BB962C8B-B14F-4D97-AF65-F5344CB8AC3E}">
        <p14:creationId xmlns:p14="http://schemas.microsoft.com/office/powerpoint/2010/main" val="387299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a:prstGeom prst="rect">
            <a:avLst/>
          </a:prstGeo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r>
              <a:rPr lang="en-US" dirty="0"/>
              <a:t>Correlates with objective 1</a:t>
            </a:r>
          </a:p>
        </p:txBody>
      </p:sp>
      <p:sp>
        <p:nvSpPr>
          <p:cNvPr id="6"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4618" t="8081" r="24861" b="9781"/>
          <a:stretch/>
        </p:blipFill>
        <p:spPr bwMode="auto">
          <a:xfrm>
            <a:off x="7772400" y="5484335"/>
            <a:ext cx="1219200" cy="123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52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r>
              <a:rPr lang="en-US" dirty="0"/>
              <a:t>Correlates with objective 1</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fld id="{B74BEB42-315F-4FA0-A1E3-9C2330BA1A64}" type="slidenum">
              <a:rPr lang="en-US" smtClean="0"/>
              <a:t>‹#›</a:t>
            </a:fld>
            <a:endParaRPr lang="en-US" dirty="0"/>
          </a:p>
        </p:txBody>
      </p:sp>
    </p:spTree>
    <p:extLst>
      <p:ext uri="{BB962C8B-B14F-4D97-AF65-F5344CB8AC3E}">
        <p14:creationId xmlns:p14="http://schemas.microsoft.com/office/powerpoint/2010/main" val="208968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r>
              <a:rPr lang="en-US" dirty="0"/>
              <a:t>Correlates with objective 1</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fld id="{B74BEB42-315F-4FA0-A1E3-9C2330BA1A64}" type="slidenum">
              <a:rPr lang="en-US" smtClean="0"/>
              <a:t>‹#›</a:t>
            </a:fld>
            <a:endParaRPr lang="en-US" dirty="0"/>
          </a:p>
        </p:txBody>
      </p:sp>
    </p:spTree>
    <p:extLst>
      <p:ext uri="{BB962C8B-B14F-4D97-AF65-F5344CB8AC3E}">
        <p14:creationId xmlns:p14="http://schemas.microsoft.com/office/powerpoint/2010/main" val="385439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r>
              <a:rPr lang="en-US" dirty="0"/>
              <a:t>Correlates with objective 1</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fld id="{B74BEB42-315F-4FA0-A1E3-9C2330BA1A64}" type="slidenum">
              <a:rPr lang="en-US" smtClean="0"/>
              <a:t>‹#›</a:t>
            </a:fld>
            <a:endParaRPr lang="en-US" dirty="0"/>
          </a:p>
        </p:txBody>
      </p:sp>
    </p:spTree>
    <p:extLst>
      <p:ext uri="{BB962C8B-B14F-4D97-AF65-F5344CB8AC3E}">
        <p14:creationId xmlns:p14="http://schemas.microsoft.com/office/powerpoint/2010/main" val="74223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4F81BD"/>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85"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22120" y="742187"/>
            <a:ext cx="5542787" cy="5327904"/>
          </a:xfrm>
          <a:prstGeom prst="rect">
            <a:avLst/>
          </a:prstGeom>
          <a:blipFill>
            <a:blip r:embed="rId7" cstate="print"/>
            <a:stretch>
              <a:fillRect/>
            </a:stretch>
          </a:blipFill>
        </p:spPr>
        <p:txBody>
          <a:bodyPr wrap="square" lIns="0" tIns="0" rIns="0" bIns="0" rtlCol="0"/>
          <a:lstStyle/>
          <a:p>
            <a:endParaRPr dirty="0"/>
          </a:p>
        </p:txBody>
      </p:sp>
      <p:sp>
        <p:nvSpPr>
          <p:cNvPr id="17" name="bk object 17"/>
          <p:cNvSpPr/>
          <p:nvPr/>
        </p:nvSpPr>
        <p:spPr>
          <a:xfrm>
            <a:off x="0" y="0"/>
            <a:ext cx="9144000" cy="821436"/>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1722501" y="985265"/>
            <a:ext cx="5698997" cy="779144"/>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dirty="0"/>
              <a:t>Correlates with objective 1</a:t>
            </a:r>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793898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jpg"/><Relationship Id="rId4" Type="http://schemas.openxmlformats.org/officeDocument/2006/relationships/diagramLayout" Target="../diagrams/layout2.xm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odig.mil/hotlin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tip.defense.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19800"/>
            <a:ext cx="5257800" cy="400110"/>
          </a:xfrm>
          <a:prstGeom prst="rect">
            <a:avLst/>
          </a:prstGeom>
          <a:noFill/>
        </p:spPr>
        <p:txBody>
          <a:bodyPr wrap="square" rtlCol="0">
            <a:spAutoFit/>
          </a:bodyPr>
          <a:lstStyle/>
          <a:p>
            <a:r>
              <a:rPr lang="en-US" sz="2000" dirty="0">
                <a:latin typeface="+mj-lt"/>
              </a:rPr>
              <a:t>General Awareness Training Presentation 2020</a:t>
            </a:r>
          </a:p>
        </p:txBody>
      </p:sp>
    </p:spTree>
    <p:extLst>
      <p:ext uri="{BB962C8B-B14F-4D97-AF65-F5344CB8AC3E}">
        <p14:creationId xmlns:p14="http://schemas.microsoft.com/office/powerpoint/2010/main" val="289913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5A763-4E9A-429D-B049-2CF3320BA344}"/>
              </a:ext>
            </a:extLst>
          </p:cNvPr>
          <p:cNvSpPr>
            <a:spLocks noGrp="1"/>
          </p:cNvSpPr>
          <p:nvPr>
            <p:ph type="title"/>
          </p:nvPr>
        </p:nvSpPr>
        <p:spPr>
          <a:xfrm>
            <a:off x="419100" y="990600"/>
            <a:ext cx="8267700" cy="609600"/>
          </a:xfrm>
        </p:spPr>
        <p:txBody>
          <a:bodyPr/>
          <a:lstStyle/>
          <a:p>
            <a:r>
              <a:rPr lang="en-US" sz="3600" b="1" dirty="0"/>
              <a:t>Child </a:t>
            </a:r>
            <a:r>
              <a:rPr lang="en-US" sz="3600" b="1" dirty="0" smtClean="0"/>
              <a:t>Soldier </a:t>
            </a:r>
            <a:r>
              <a:rPr lang="en-US" sz="3600" b="1" dirty="0"/>
              <a:t>Case Affecting DoD</a:t>
            </a:r>
          </a:p>
        </p:txBody>
      </p:sp>
      <p:sp>
        <p:nvSpPr>
          <p:cNvPr id="5" name="Content Placeholder 4">
            <a:extLst>
              <a:ext uri="{FF2B5EF4-FFF2-40B4-BE49-F238E27FC236}">
                <a16:creationId xmlns:a16="http://schemas.microsoft.com/office/drawing/2014/main" id="{5C6892DD-6680-420D-A554-1EA6B35A361C}"/>
              </a:ext>
            </a:extLst>
          </p:cNvPr>
          <p:cNvSpPr>
            <a:spLocks noGrp="1"/>
          </p:cNvSpPr>
          <p:nvPr>
            <p:ph idx="1"/>
          </p:nvPr>
        </p:nvSpPr>
        <p:spPr>
          <a:xfrm>
            <a:off x="447174" y="2057400"/>
            <a:ext cx="8229600" cy="4121001"/>
          </a:xfrm>
        </p:spPr>
        <p:txBody>
          <a:bodyPr/>
          <a:lstStyle/>
          <a:p>
            <a:pPr marL="0" indent="0">
              <a:buNone/>
            </a:pPr>
            <a:r>
              <a:rPr lang="en-US" sz="2400" dirty="0"/>
              <a:t>In 2012, armed terrorist groups in Afghanistan reportedly recruited and used 47 children as child soldiers.  They used most of the children to manufacture and plant improvised explosive devices and to transport provisions.  At least 10 children were used to conduct suicide attacks.  </a:t>
            </a:r>
          </a:p>
          <a:p>
            <a:pPr marL="0" indent="0">
              <a:buNone/>
            </a:pPr>
            <a:endParaRPr lang="en-US" sz="1000" dirty="0"/>
          </a:p>
          <a:p>
            <a:pPr marL="0" indent="0">
              <a:buNone/>
            </a:pPr>
            <a:r>
              <a:rPr lang="en-US" sz="2400" dirty="0"/>
              <a:t>That year, a 16-year-old boy killed himself while conducting a suicide attack at the entrance to the International Security Assistance Force (ISAF) headquarters in Kabul.  During the attack, seven children were killed and two others were injured.</a:t>
            </a:r>
          </a:p>
          <a:p>
            <a:pPr marL="0" indent="0">
              <a:buNone/>
            </a:pPr>
            <a:r>
              <a:rPr lang="en-US" sz="2400" dirty="0"/>
              <a:t> </a:t>
            </a:r>
          </a:p>
          <a:p>
            <a:endParaRPr lang="en-US" dirty="0"/>
          </a:p>
        </p:txBody>
      </p:sp>
    </p:spTree>
    <p:extLst>
      <p:ext uri="{BB962C8B-B14F-4D97-AF65-F5344CB8AC3E}">
        <p14:creationId xmlns:p14="http://schemas.microsoft.com/office/powerpoint/2010/main" val="75035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4400"/>
            <a:ext cx="8115300" cy="685800"/>
          </a:xfrm>
        </p:spPr>
        <p:txBody>
          <a:bodyPr/>
          <a:lstStyle/>
          <a:p>
            <a:r>
              <a:rPr lang="en-US" sz="3600" b="1" dirty="0"/>
              <a:t>Question 1</a:t>
            </a:r>
          </a:p>
        </p:txBody>
      </p:sp>
      <p:sp>
        <p:nvSpPr>
          <p:cNvPr id="7" name="Content Placeholder 6"/>
          <p:cNvSpPr>
            <a:spLocks noGrp="1"/>
          </p:cNvSpPr>
          <p:nvPr>
            <p:ph idx="1"/>
          </p:nvPr>
        </p:nvSpPr>
        <p:spPr>
          <a:xfrm>
            <a:off x="457200" y="1600200"/>
            <a:ext cx="8229600" cy="4419600"/>
          </a:xfrm>
        </p:spPr>
        <p:txBody>
          <a:bodyPr/>
          <a:lstStyle/>
          <a:p>
            <a:pPr marL="0" indent="0" algn="ctr">
              <a:spcAft>
                <a:spcPts val="1200"/>
              </a:spcAft>
              <a:buNone/>
            </a:pPr>
            <a:r>
              <a:rPr lang="en-US" sz="2400" dirty="0"/>
              <a:t>Which of the following describe a victim of human trafficking?</a:t>
            </a:r>
          </a:p>
          <a:p>
            <a:pPr marL="0" indent="0">
              <a:spcAft>
                <a:spcPts val="1200"/>
              </a:spcAft>
              <a:buNone/>
            </a:pPr>
            <a:r>
              <a:rPr lang="en-US" sz="2400" b="1" dirty="0"/>
              <a:t>Select all that apply:</a:t>
            </a:r>
          </a:p>
          <a:p>
            <a:pPr marL="514350" indent="-514350">
              <a:buFont typeface="+mj-lt"/>
              <a:buAutoNum type="alphaUcPeriod"/>
            </a:pPr>
            <a:r>
              <a:rPr lang="en-US" sz="2400" dirty="0"/>
              <a:t>A person who was compelled to perform labor or commercial sex using force, fraud, or coercion</a:t>
            </a:r>
          </a:p>
          <a:p>
            <a:pPr marL="514350" indent="-514350">
              <a:buFont typeface="+mj-lt"/>
              <a:buAutoNum type="alphaUcPeriod"/>
            </a:pPr>
            <a:r>
              <a:rPr lang="en-US" sz="2400" dirty="0"/>
              <a:t>A 16-year old child compulsorily recruited to fight in  governmental armed forces.</a:t>
            </a:r>
          </a:p>
          <a:p>
            <a:pPr marL="514350" indent="-514350">
              <a:buFont typeface="+mj-lt"/>
              <a:buAutoNum type="alphaUcPeriod"/>
            </a:pPr>
            <a:r>
              <a:rPr lang="en-US" sz="2400" dirty="0"/>
              <a:t>A </a:t>
            </a:r>
            <a:r>
              <a:rPr lang="en-US" sz="2400" dirty="0" smtClean="0"/>
              <a:t>minor </a:t>
            </a:r>
            <a:r>
              <a:rPr lang="en-US" sz="2400" dirty="0"/>
              <a:t>engaged in commercial sex</a:t>
            </a:r>
            <a:endParaRPr lang="en-US" sz="2400" strike="sngStrike" dirty="0"/>
          </a:p>
          <a:p>
            <a:pPr marL="514350" indent="-514350">
              <a:buFont typeface="+mj-lt"/>
              <a:buAutoNum type="alphaUcPeriod"/>
            </a:pPr>
            <a:r>
              <a:rPr lang="en-US" sz="2400" dirty="0"/>
              <a:t>A person who consented to work, but fraud and coercion were used to get that consent</a:t>
            </a:r>
          </a:p>
        </p:txBody>
      </p:sp>
    </p:spTree>
    <p:extLst>
      <p:ext uri="{BB962C8B-B14F-4D97-AF65-F5344CB8AC3E}">
        <p14:creationId xmlns:p14="http://schemas.microsoft.com/office/powerpoint/2010/main" val="61253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1981200"/>
            <a:ext cx="4038600" cy="4191000"/>
          </a:xfrm>
        </p:spPr>
        <p:txBody>
          <a:bodyPr/>
          <a:lstStyle/>
          <a:p>
            <a:pPr marL="0" indent="0">
              <a:buNone/>
            </a:pPr>
            <a:r>
              <a:rPr lang="en-US" sz="2200" dirty="0">
                <a:solidFill>
                  <a:prstClr val="black"/>
                </a:solidFill>
              </a:rPr>
              <a:t>There are two main reasons trafficking occurs:</a:t>
            </a:r>
          </a:p>
          <a:p>
            <a:r>
              <a:rPr lang="en-US" sz="2200" dirty="0">
                <a:solidFill>
                  <a:prstClr val="black"/>
                </a:solidFill>
              </a:rPr>
              <a:t>Traffickers fill a </a:t>
            </a:r>
            <a:r>
              <a:rPr lang="en-US" sz="2200" b="1" dirty="0">
                <a:solidFill>
                  <a:prstClr val="black"/>
                </a:solidFill>
              </a:rPr>
              <a:t>demand</a:t>
            </a:r>
            <a:r>
              <a:rPr lang="en-US" sz="2200" dirty="0">
                <a:solidFill>
                  <a:prstClr val="black"/>
                </a:solidFill>
              </a:rPr>
              <a:t> for sex or labor,</a:t>
            </a:r>
            <a:r>
              <a:rPr lang="en-US" sz="2200" dirty="0"/>
              <a:t> by selling vulnerable people, such as women </a:t>
            </a:r>
            <a:r>
              <a:rPr lang="en-US" sz="2200" dirty="0" smtClean="0"/>
              <a:t>and children</a:t>
            </a:r>
            <a:endParaRPr lang="en-US" sz="2200" dirty="0"/>
          </a:p>
          <a:p>
            <a:r>
              <a:rPr lang="en-US" sz="2200" dirty="0">
                <a:solidFill>
                  <a:prstClr val="black"/>
                </a:solidFill>
              </a:rPr>
              <a:t>Terrorists, organized crime, and extremist groups use human trafficking to fund their operations and further their criminal enterprises</a:t>
            </a:r>
            <a:endParaRPr lang="en-US" sz="2000" dirty="0"/>
          </a:p>
          <a:p>
            <a:pPr marL="0" indent="0">
              <a:buNone/>
            </a:pPr>
            <a:endParaRPr lang="en-US" sz="1000" dirty="0"/>
          </a:p>
        </p:txBody>
      </p:sp>
      <p:pic>
        <p:nvPicPr>
          <p:cNvPr id="7" name="Content Placeholder 6">
            <a:extLst>
              <a:ext uri="{FF2B5EF4-FFF2-40B4-BE49-F238E27FC236}">
                <a16:creationId xmlns:a16="http://schemas.microsoft.com/office/drawing/2014/main" id="{5B0A80C6-E722-4D97-A73C-1A93E46EB7B7}"/>
              </a:ext>
            </a:extLst>
          </p:cNvPr>
          <p:cNvPicPr>
            <a:picLocks noGrp="1" noChangeAspect="1"/>
          </p:cNvPicPr>
          <p:nvPr>
            <p:ph sz="half" idx="2"/>
          </p:nvPr>
        </p:nvPicPr>
        <p:blipFill>
          <a:blip r:embed="rId3"/>
          <a:stretch>
            <a:fillRect/>
          </a:stretch>
        </p:blipFill>
        <p:spPr>
          <a:xfrm>
            <a:off x="4796589" y="2057400"/>
            <a:ext cx="3280612" cy="3205626"/>
          </a:xfrm>
          <a:prstGeom prst="rect">
            <a:avLst/>
          </a:prstGeom>
        </p:spPr>
      </p:pic>
      <p:sp>
        <p:nvSpPr>
          <p:cNvPr id="4" name="Title 3"/>
          <p:cNvSpPr>
            <a:spLocks noGrp="1"/>
          </p:cNvSpPr>
          <p:nvPr>
            <p:ph type="title"/>
          </p:nvPr>
        </p:nvSpPr>
        <p:spPr>
          <a:xfrm>
            <a:off x="781050" y="1066800"/>
            <a:ext cx="8039100" cy="685800"/>
          </a:xfrm>
        </p:spPr>
        <p:txBody>
          <a:bodyPr/>
          <a:lstStyle/>
          <a:p>
            <a:r>
              <a:rPr lang="en-US" sz="3600" b="1" dirty="0"/>
              <a:t>Why Trafficking in Persons Occurs</a:t>
            </a:r>
          </a:p>
        </p:txBody>
      </p:sp>
    </p:spTree>
    <p:extLst>
      <p:ext uri="{BB962C8B-B14F-4D97-AF65-F5344CB8AC3E}">
        <p14:creationId xmlns:p14="http://schemas.microsoft.com/office/powerpoint/2010/main" val="413781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14400"/>
            <a:ext cx="8115300" cy="609600"/>
          </a:xfrm>
        </p:spPr>
        <p:txBody>
          <a:bodyPr/>
          <a:lstStyle/>
          <a:p>
            <a:r>
              <a:rPr lang="en-US" sz="3600" b="1" dirty="0"/>
              <a:t>How Trafficking in Persons Occurs</a:t>
            </a:r>
          </a:p>
        </p:txBody>
      </p:sp>
      <p:grpSp>
        <p:nvGrpSpPr>
          <p:cNvPr id="4" name="Group 3"/>
          <p:cNvGrpSpPr/>
          <p:nvPr/>
        </p:nvGrpSpPr>
        <p:grpSpPr>
          <a:xfrm>
            <a:off x="691862" y="1999270"/>
            <a:ext cx="7232938" cy="3801600"/>
            <a:chOff x="691862" y="1999270"/>
            <a:chExt cx="7232938" cy="3801600"/>
          </a:xfrm>
        </p:grpSpPr>
        <p:sp>
          <p:nvSpPr>
            <p:cNvPr id="6" name="Freeform 5"/>
            <p:cNvSpPr/>
            <p:nvPr/>
          </p:nvSpPr>
          <p:spPr>
            <a:xfrm>
              <a:off x="691862" y="1999270"/>
              <a:ext cx="1545574" cy="691200"/>
            </a:xfrm>
            <a:custGeom>
              <a:avLst/>
              <a:gdLst>
                <a:gd name="connsiteX0" fmla="*/ 0 w 1545574"/>
                <a:gd name="connsiteY0" fmla="*/ 69120 h 691200"/>
                <a:gd name="connsiteX1" fmla="*/ 69120 w 1545574"/>
                <a:gd name="connsiteY1" fmla="*/ 0 h 691200"/>
                <a:gd name="connsiteX2" fmla="*/ 1476454 w 1545574"/>
                <a:gd name="connsiteY2" fmla="*/ 0 h 691200"/>
                <a:gd name="connsiteX3" fmla="*/ 1545574 w 1545574"/>
                <a:gd name="connsiteY3" fmla="*/ 69120 h 691200"/>
                <a:gd name="connsiteX4" fmla="*/ 1545574 w 1545574"/>
                <a:gd name="connsiteY4" fmla="*/ 622080 h 691200"/>
                <a:gd name="connsiteX5" fmla="*/ 1476454 w 1545574"/>
                <a:gd name="connsiteY5" fmla="*/ 691200 h 691200"/>
                <a:gd name="connsiteX6" fmla="*/ 69120 w 1545574"/>
                <a:gd name="connsiteY6" fmla="*/ 691200 h 691200"/>
                <a:gd name="connsiteX7" fmla="*/ 0 w 1545574"/>
                <a:gd name="connsiteY7" fmla="*/ 622080 h 691200"/>
                <a:gd name="connsiteX8" fmla="*/ 0 w 1545574"/>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574" h="691200">
                  <a:moveTo>
                    <a:pt x="0" y="69120"/>
                  </a:moveTo>
                  <a:cubicBezTo>
                    <a:pt x="0" y="30946"/>
                    <a:pt x="30946" y="0"/>
                    <a:pt x="69120" y="0"/>
                  </a:cubicBezTo>
                  <a:lnTo>
                    <a:pt x="1476454" y="0"/>
                  </a:lnTo>
                  <a:cubicBezTo>
                    <a:pt x="1514628" y="0"/>
                    <a:pt x="1545574" y="30946"/>
                    <a:pt x="1545574" y="69120"/>
                  </a:cubicBezTo>
                  <a:lnTo>
                    <a:pt x="1545574" y="622080"/>
                  </a:lnTo>
                  <a:cubicBezTo>
                    <a:pt x="1545574" y="660254"/>
                    <a:pt x="1514628" y="691200"/>
                    <a:pt x="1476454" y="691200"/>
                  </a:cubicBezTo>
                  <a:lnTo>
                    <a:pt x="69120" y="691200"/>
                  </a:lnTo>
                  <a:cubicBezTo>
                    <a:pt x="30946" y="691200"/>
                    <a:pt x="0" y="660254"/>
                    <a:pt x="0" y="622080"/>
                  </a:cubicBezTo>
                  <a:lnTo>
                    <a:pt x="0" y="691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291360" numCol="1" spcCol="1270" anchor="t" anchorCtr="0">
              <a:noAutofit/>
            </a:bodyPr>
            <a:lstStyle/>
            <a:p>
              <a:pPr lvl="0" algn="l" defTabSz="711200">
                <a:lnSpc>
                  <a:spcPct val="90000"/>
                </a:lnSpc>
                <a:spcBef>
                  <a:spcPct val="0"/>
                </a:spcBef>
                <a:spcAft>
                  <a:spcPct val="35000"/>
                </a:spcAft>
              </a:pPr>
              <a:r>
                <a:rPr lang="en-US" sz="1600" kern="1200" dirty="0"/>
                <a:t>Action</a:t>
              </a:r>
            </a:p>
          </p:txBody>
        </p:sp>
        <p:sp>
          <p:nvSpPr>
            <p:cNvPr id="7" name="Freeform 6"/>
            <p:cNvSpPr/>
            <p:nvPr/>
          </p:nvSpPr>
          <p:spPr>
            <a:xfrm>
              <a:off x="818147" y="2460070"/>
              <a:ext cx="1942261" cy="3340800"/>
            </a:xfrm>
            <a:custGeom>
              <a:avLst/>
              <a:gdLst>
                <a:gd name="connsiteX0" fmla="*/ 0 w 1714629"/>
                <a:gd name="connsiteY0" fmla="*/ 171463 h 3340800"/>
                <a:gd name="connsiteX1" fmla="*/ 171463 w 1714629"/>
                <a:gd name="connsiteY1" fmla="*/ 0 h 3340800"/>
                <a:gd name="connsiteX2" fmla="*/ 1543166 w 1714629"/>
                <a:gd name="connsiteY2" fmla="*/ 0 h 3340800"/>
                <a:gd name="connsiteX3" fmla="*/ 1714629 w 1714629"/>
                <a:gd name="connsiteY3" fmla="*/ 171463 h 3340800"/>
                <a:gd name="connsiteX4" fmla="*/ 1714629 w 1714629"/>
                <a:gd name="connsiteY4" fmla="*/ 3169337 h 3340800"/>
                <a:gd name="connsiteX5" fmla="*/ 1543166 w 1714629"/>
                <a:gd name="connsiteY5" fmla="*/ 3340800 h 3340800"/>
                <a:gd name="connsiteX6" fmla="*/ 171463 w 1714629"/>
                <a:gd name="connsiteY6" fmla="*/ 3340800 h 3340800"/>
                <a:gd name="connsiteX7" fmla="*/ 0 w 1714629"/>
                <a:gd name="connsiteY7" fmla="*/ 3169337 h 3340800"/>
                <a:gd name="connsiteX8" fmla="*/ 0 w 1714629"/>
                <a:gd name="connsiteY8" fmla="*/ 171463 h 334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629" h="3340800">
                  <a:moveTo>
                    <a:pt x="0" y="171463"/>
                  </a:moveTo>
                  <a:cubicBezTo>
                    <a:pt x="0" y="76767"/>
                    <a:pt x="76767" y="0"/>
                    <a:pt x="171463" y="0"/>
                  </a:cubicBezTo>
                  <a:lnTo>
                    <a:pt x="1543166" y="0"/>
                  </a:lnTo>
                  <a:cubicBezTo>
                    <a:pt x="1637862" y="0"/>
                    <a:pt x="1714629" y="76767"/>
                    <a:pt x="1714629" y="171463"/>
                  </a:cubicBezTo>
                  <a:lnTo>
                    <a:pt x="1714629" y="3169337"/>
                  </a:lnTo>
                  <a:cubicBezTo>
                    <a:pt x="1714629" y="3264033"/>
                    <a:pt x="1637862" y="3340800"/>
                    <a:pt x="1543166" y="3340800"/>
                  </a:cubicBezTo>
                  <a:lnTo>
                    <a:pt x="171463" y="3340800"/>
                  </a:lnTo>
                  <a:cubicBezTo>
                    <a:pt x="76767" y="3340800"/>
                    <a:pt x="0" y="3264033"/>
                    <a:pt x="0" y="3169337"/>
                  </a:cubicBezTo>
                  <a:lnTo>
                    <a:pt x="0" y="17146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012" tIns="164012" rIns="164012" bIns="16401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2000" kern="1200" dirty="0"/>
                <a:t>Recruiting</a:t>
              </a:r>
            </a:p>
            <a:p>
              <a:pPr marL="171450" lvl="1" indent="-171450" algn="l" defTabSz="711200">
                <a:lnSpc>
                  <a:spcPct val="90000"/>
                </a:lnSpc>
                <a:spcBef>
                  <a:spcPct val="0"/>
                </a:spcBef>
                <a:spcAft>
                  <a:spcPct val="15000"/>
                </a:spcAft>
                <a:buChar char="••"/>
              </a:pPr>
              <a:r>
                <a:rPr lang="en-US" sz="2000" kern="1200" dirty="0"/>
                <a:t>Harboring</a:t>
              </a:r>
            </a:p>
            <a:p>
              <a:pPr marL="171450" lvl="1" indent="-171450" algn="l" defTabSz="711200">
                <a:lnSpc>
                  <a:spcPct val="90000"/>
                </a:lnSpc>
                <a:spcBef>
                  <a:spcPct val="0"/>
                </a:spcBef>
                <a:spcAft>
                  <a:spcPct val="15000"/>
                </a:spcAft>
                <a:buChar char="••"/>
              </a:pPr>
              <a:r>
                <a:rPr lang="en-US" sz="2000" kern="1200" dirty="0"/>
                <a:t>Transporting</a:t>
              </a:r>
            </a:p>
            <a:p>
              <a:pPr marL="171450" lvl="1" indent="-171450" algn="l" defTabSz="711200">
                <a:lnSpc>
                  <a:spcPct val="90000"/>
                </a:lnSpc>
                <a:spcBef>
                  <a:spcPct val="0"/>
                </a:spcBef>
                <a:spcAft>
                  <a:spcPct val="15000"/>
                </a:spcAft>
                <a:buChar char="••"/>
              </a:pPr>
              <a:r>
                <a:rPr lang="en-US" sz="2000" kern="1200" dirty="0"/>
                <a:t>Providing</a:t>
              </a:r>
            </a:p>
            <a:p>
              <a:pPr marL="171450" lvl="1" indent="-171450" algn="l" defTabSz="711200">
                <a:lnSpc>
                  <a:spcPct val="90000"/>
                </a:lnSpc>
                <a:spcBef>
                  <a:spcPct val="0"/>
                </a:spcBef>
                <a:spcAft>
                  <a:spcPct val="15000"/>
                </a:spcAft>
                <a:buChar char="••"/>
              </a:pPr>
              <a:r>
                <a:rPr lang="en-US" sz="2000" kern="1200" dirty="0"/>
                <a:t>Obtaining</a:t>
              </a:r>
              <a:endParaRPr lang="en-US" sz="800" dirty="0"/>
            </a:p>
            <a:p>
              <a:pPr marL="171450" lvl="1" indent="-171450" algn="l" defTabSz="711200">
                <a:lnSpc>
                  <a:spcPct val="90000"/>
                </a:lnSpc>
                <a:spcBef>
                  <a:spcPct val="0"/>
                </a:spcBef>
                <a:spcAft>
                  <a:spcPct val="15000"/>
                </a:spcAft>
                <a:buChar char="••"/>
              </a:pPr>
              <a:r>
                <a:rPr lang="en-US" sz="2000" kern="1200" dirty="0"/>
                <a:t>Patronizing or Soliciting *</a:t>
              </a:r>
            </a:p>
            <a:p>
              <a:pPr marL="171450" lvl="1" indent="-171450" algn="l" defTabSz="711200">
                <a:lnSpc>
                  <a:spcPct val="90000"/>
                </a:lnSpc>
                <a:spcBef>
                  <a:spcPct val="0"/>
                </a:spcBef>
                <a:spcAft>
                  <a:spcPct val="15000"/>
                </a:spcAft>
                <a:buChar char="••"/>
              </a:pPr>
              <a:endParaRPr lang="en-US" sz="1000" kern="1200" dirty="0"/>
            </a:p>
            <a:p>
              <a:pPr marL="0" lvl="1" algn="ctr" defTabSz="711200">
                <a:lnSpc>
                  <a:spcPct val="90000"/>
                </a:lnSpc>
                <a:spcBef>
                  <a:spcPct val="0"/>
                </a:spcBef>
                <a:spcAft>
                  <a:spcPct val="15000"/>
                </a:spcAft>
              </a:pPr>
              <a:r>
                <a:rPr lang="en-US" sz="2000" dirty="0"/>
                <a:t>a</a:t>
              </a:r>
              <a:r>
                <a:rPr lang="en-US" sz="2000" kern="1200" dirty="0"/>
                <a:t> person</a:t>
              </a:r>
            </a:p>
            <a:p>
              <a:pPr marL="171450" lvl="1" indent="-171450" algn="l" defTabSz="711200">
                <a:lnSpc>
                  <a:spcPct val="90000"/>
                </a:lnSpc>
                <a:spcBef>
                  <a:spcPct val="0"/>
                </a:spcBef>
                <a:spcAft>
                  <a:spcPct val="15000"/>
                </a:spcAft>
                <a:buChar char="••"/>
              </a:pPr>
              <a:endParaRPr lang="en-US" sz="1600" kern="1200" dirty="0"/>
            </a:p>
          </p:txBody>
        </p:sp>
        <p:sp>
          <p:nvSpPr>
            <p:cNvPr id="8" name="Freeform 7"/>
            <p:cNvSpPr/>
            <p:nvPr/>
          </p:nvSpPr>
          <p:spPr>
            <a:xfrm>
              <a:off x="2492871" y="2037269"/>
              <a:ext cx="541522" cy="384803"/>
            </a:xfrm>
            <a:custGeom>
              <a:avLst/>
              <a:gdLst>
                <a:gd name="connsiteX0" fmla="*/ 0 w 541522"/>
                <a:gd name="connsiteY0" fmla="*/ 76961 h 384803"/>
                <a:gd name="connsiteX1" fmla="*/ 349121 w 541522"/>
                <a:gd name="connsiteY1" fmla="*/ 76961 h 384803"/>
                <a:gd name="connsiteX2" fmla="*/ 349121 w 541522"/>
                <a:gd name="connsiteY2" fmla="*/ 0 h 384803"/>
                <a:gd name="connsiteX3" fmla="*/ 541522 w 541522"/>
                <a:gd name="connsiteY3" fmla="*/ 192402 h 384803"/>
                <a:gd name="connsiteX4" fmla="*/ 349121 w 541522"/>
                <a:gd name="connsiteY4" fmla="*/ 384803 h 384803"/>
                <a:gd name="connsiteX5" fmla="*/ 349121 w 541522"/>
                <a:gd name="connsiteY5" fmla="*/ 307842 h 384803"/>
                <a:gd name="connsiteX6" fmla="*/ 0 w 541522"/>
                <a:gd name="connsiteY6" fmla="*/ 307842 h 384803"/>
                <a:gd name="connsiteX7" fmla="*/ 0 w 541522"/>
                <a:gd name="connsiteY7" fmla="*/ 76961 h 38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522" h="384803">
                  <a:moveTo>
                    <a:pt x="0" y="76961"/>
                  </a:moveTo>
                  <a:lnTo>
                    <a:pt x="349121" y="76961"/>
                  </a:lnTo>
                  <a:lnTo>
                    <a:pt x="349121" y="0"/>
                  </a:lnTo>
                  <a:lnTo>
                    <a:pt x="541522" y="192402"/>
                  </a:lnTo>
                  <a:lnTo>
                    <a:pt x="349121" y="384803"/>
                  </a:lnTo>
                  <a:lnTo>
                    <a:pt x="349121" y="307842"/>
                  </a:lnTo>
                  <a:lnTo>
                    <a:pt x="0" y="307842"/>
                  </a:lnTo>
                  <a:lnTo>
                    <a:pt x="0" y="76961"/>
                  </a:lnTo>
                  <a:close/>
                </a:path>
              </a:pathLst>
            </a:cu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6961" rIns="115441" bIns="76961"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9" name="Freeform 8"/>
            <p:cNvSpPr/>
            <p:nvPr/>
          </p:nvSpPr>
          <p:spPr>
            <a:xfrm>
              <a:off x="3259177" y="1999270"/>
              <a:ext cx="1545574" cy="691200"/>
            </a:xfrm>
            <a:custGeom>
              <a:avLst/>
              <a:gdLst>
                <a:gd name="connsiteX0" fmla="*/ 0 w 1545574"/>
                <a:gd name="connsiteY0" fmla="*/ 69120 h 691200"/>
                <a:gd name="connsiteX1" fmla="*/ 69120 w 1545574"/>
                <a:gd name="connsiteY1" fmla="*/ 0 h 691200"/>
                <a:gd name="connsiteX2" fmla="*/ 1476454 w 1545574"/>
                <a:gd name="connsiteY2" fmla="*/ 0 h 691200"/>
                <a:gd name="connsiteX3" fmla="*/ 1545574 w 1545574"/>
                <a:gd name="connsiteY3" fmla="*/ 69120 h 691200"/>
                <a:gd name="connsiteX4" fmla="*/ 1545574 w 1545574"/>
                <a:gd name="connsiteY4" fmla="*/ 622080 h 691200"/>
                <a:gd name="connsiteX5" fmla="*/ 1476454 w 1545574"/>
                <a:gd name="connsiteY5" fmla="*/ 691200 h 691200"/>
                <a:gd name="connsiteX6" fmla="*/ 69120 w 1545574"/>
                <a:gd name="connsiteY6" fmla="*/ 691200 h 691200"/>
                <a:gd name="connsiteX7" fmla="*/ 0 w 1545574"/>
                <a:gd name="connsiteY7" fmla="*/ 622080 h 691200"/>
                <a:gd name="connsiteX8" fmla="*/ 0 w 1545574"/>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574" h="691200">
                  <a:moveTo>
                    <a:pt x="0" y="69120"/>
                  </a:moveTo>
                  <a:cubicBezTo>
                    <a:pt x="0" y="30946"/>
                    <a:pt x="30946" y="0"/>
                    <a:pt x="69120" y="0"/>
                  </a:cubicBezTo>
                  <a:lnTo>
                    <a:pt x="1476454" y="0"/>
                  </a:lnTo>
                  <a:cubicBezTo>
                    <a:pt x="1514628" y="0"/>
                    <a:pt x="1545574" y="30946"/>
                    <a:pt x="1545574" y="69120"/>
                  </a:cubicBezTo>
                  <a:lnTo>
                    <a:pt x="1545574" y="622080"/>
                  </a:lnTo>
                  <a:cubicBezTo>
                    <a:pt x="1545574" y="660254"/>
                    <a:pt x="1514628" y="691200"/>
                    <a:pt x="1476454" y="691200"/>
                  </a:cubicBezTo>
                  <a:lnTo>
                    <a:pt x="69120" y="691200"/>
                  </a:lnTo>
                  <a:cubicBezTo>
                    <a:pt x="30946" y="691200"/>
                    <a:pt x="0" y="660254"/>
                    <a:pt x="0" y="622080"/>
                  </a:cubicBezTo>
                  <a:lnTo>
                    <a:pt x="0" y="691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291360" numCol="1" spcCol="1270" anchor="t" anchorCtr="0">
              <a:noAutofit/>
            </a:bodyPr>
            <a:lstStyle/>
            <a:p>
              <a:pPr lvl="0" algn="l" defTabSz="711200">
                <a:lnSpc>
                  <a:spcPct val="90000"/>
                </a:lnSpc>
                <a:spcBef>
                  <a:spcPct val="0"/>
                </a:spcBef>
                <a:spcAft>
                  <a:spcPct val="35000"/>
                </a:spcAft>
              </a:pPr>
              <a:r>
                <a:rPr lang="en-US" sz="1600" kern="1200" dirty="0"/>
                <a:t>Means**</a:t>
              </a:r>
            </a:p>
          </p:txBody>
        </p:sp>
        <p:sp>
          <p:nvSpPr>
            <p:cNvPr id="10" name="Freeform 9"/>
            <p:cNvSpPr/>
            <p:nvPr/>
          </p:nvSpPr>
          <p:spPr>
            <a:xfrm>
              <a:off x="3386474" y="2422072"/>
              <a:ext cx="1917046" cy="3340800"/>
            </a:xfrm>
            <a:custGeom>
              <a:avLst/>
              <a:gdLst>
                <a:gd name="connsiteX0" fmla="*/ 0 w 1717642"/>
                <a:gd name="connsiteY0" fmla="*/ 171764 h 3340800"/>
                <a:gd name="connsiteX1" fmla="*/ 171764 w 1717642"/>
                <a:gd name="connsiteY1" fmla="*/ 0 h 3340800"/>
                <a:gd name="connsiteX2" fmla="*/ 1545878 w 1717642"/>
                <a:gd name="connsiteY2" fmla="*/ 0 h 3340800"/>
                <a:gd name="connsiteX3" fmla="*/ 1717642 w 1717642"/>
                <a:gd name="connsiteY3" fmla="*/ 171764 h 3340800"/>
                <a:gd name="connsiteX4" fmla="*/ 1717642 w 1717642"/>
                <a:gd name="connsiteY4" fmla="*/ 3169036 h 3340800"/>
                <a:gd name="connsiteX5" fmla="*/ 1545878 w 1717642"/>
                <a:gd name="connsiteY5" fmla="*/ 3340800 h 3340800"/>
                <a:gd name="connsiteX6" fmla="*/ 171764 w 1717642"/>
                <a:gd name="connsiteY6" fmla="*/ 3340800 h 3340800"/>
                <a:gd name="connsiteX7" fmla="*/ 0 w 1717642"/>
                <a:gd name="connsiteY7" fmla="*/ 3169036 h 3340800"/>
                <a:gd name="connsiteX8" fmla="*/ 0 w 1717642"/>
                <a:gd name="connsiteY8" fmla="*/ 171764 h 334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642" h="3340800">
                  <a:moveTo>
                    <a:pt x="0" y="171764"/>
                  </a:moveTo>
                  <a:cubicBezTo>
                    <a:pt x="0" y="76901"/>
                    <a:pt x="76901" y="0"/>
                    <a:pt x="171764" y="0"/>
                  </a:cubicBezTo>
                  <a:lnTo>
                    <a:pt x="1545878" y="0"/>
                  </a:lnTo>
                  <a:cubicBezTo>
                    <a:pt x="1640741" y="0"/>
                    <a:pt x="1717642" y="76901"/>
                    <a:pt x="1717642" y="171764"/>
                  </a:cubicBezTo>
                  <a:lnTo>
                    <a:pt x="1717642" y="3169036"/>
                  </a:lnTo>
                  <a:cubicBezTo>
                    <a:pt x="1717642" y="3263899"/>
                    <a:pt x="1640741" y="3340800"/>
                    <a:pt x="1545878" y="3340800"/>
                  </a:cubicBezTo>
                  <a:lnTo>
                    <a:pt x="171764" y="3340800"/>
                  </a:lnTo>
                  <a:cubicBezTo>
                    <a:pt x="76901" y="3340800"/>
                    <a:pt x="0" y="3263899"/>
                    <a:pt x="0" y="3169036"/>
                  </a:cubicBezTo>
                  <a:lnTo>
                    <a:pt x="0" y="1717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4100" tIns="164100" rIns="164100" bIns="164100" numCol="1" spcCol="1270" anchor="t" anchorCtr="0">
              <a:noAutofit/>
            </a:bodyPr>
            <a:lstStyle/>
            <a:p>
              <a:pPr marL="171450" lvl="1" indent="-171450" algn="l" defTabSz="711200">
                <a:lnSpc>
                  <a:spcPct val="90000"/>
                </a:lnSpc>
                <a:spcBef>
                  <a:spcPct val="0"/>
                </a:spcBef>
                <a:spcAft>
                  <a:spcPct val="15000"/>
                </a:spcAft>
                <a:buFontTx/>
                <a:buChar char="••"/>
              </a:pPr>
              <a:endParaRPr lang="en-US" sz="1600" kern="1200" dirty="0"/>
            </a:p>
            <a:p>
              <a:pPr marL="0" lvl="1" defTabSz="711200">
                <a:lnSpc>
                  <a:spcPct val="90000"/>
                </a:lnSpc>
                <a:spcBef>
                  <a:spcPct val="0"/>
                </a:spcBef>
                <a:spcAft>
                  <a:spcPct val="15000"/>
                </a:spcAft>
              </a:pPr>
              <a:r>
                <a:rPr lang="en-US" sz="2000" dirty="0"/>
                <a:t>Through:</a:t>
              </a:r>
              <a:endParaRPr lang="en-US" sz="1600" kern="1200" dirty="0"/>
            </a:p>
            <a:p>
              <a:pPr marL="171450" lvl="1" indent="-171450" defTabSz="711200">
                <a:lnSpc>
                  <a:spcPct val="90000"/>
                </a:lnSpc>
                <a:spcBef>
                  <a:spcPts val="600"/>
                </a:spcBef>
                <a:spcAft>
                  <a:spcPct val="15000"/>
                </a:spcAft>
                <a:buChar char="••"/>
              </a:pPr>
              <a:r>
                <a:rPr lang="en-US" sz="2000" kern="1200" dirty="0"/>
                <a:t>Force</a:t>
              </a:r>
            </a:p>
            <a:p>
              <a:pPr marL="171450" lvl="1" indent="-171450" defTabSz="711200">
                <a:lnSpc>
                  <a:spcPct val="90000"/>
                </a:lnSpc>
                <a:spcBef>
                  <a:spcPts val="600"/>
                </a:spcBef>
                <a:spcAft>
                  <a:spcPct val="15000"/>
                </a:spcAft>
                <a:buChar char="••"/>
              </a:pPr>
              <a:r>
                <a:rPr lang="en-US" sz="2000" kern="1200" dirty="0"/>
                <a:t>Fraud</a:t>
              </a:r>
            </a:p>
            <a:p>
              <a:pPr marL="171450" lvl="1" indent="-171450" defTabSz="711200">
                <a:lnSpc>
                  <a:spcPct val="90000"/>
                </a:lnSpc>
                <a:spcBef>
                  <a:spcPts val="600"/>
                </a:spcBef>
                <a:spcAft>
                  <a:spcPct val="15000"/>
                </a:spcAft>
                <a:buChar char="••"/>
              </a:pPr>
              <a:r>
                <a:rPr lang="en-US" sz="2000" kern="1200" dirty="0"/>
                <a:t>Coercion</a:t>
              </a:r>
            </a:p>
            <a:p>
              <a:pPr marL="0" lvl="1" defTabSz="711200">
                <a:lnSpc>
                  <a:spcPct val="90000"/>
                </a:lnSpc>
                <a:spcBef>
                  <a:spcPts val="600"/>
                </a:spcBef>
                <a:spcAft>
                  <a:spcPct val="15000"/>
                </a:spcAft>
              </a:pPr>
              <a:r>
                <a:rPr lang="en-US" sz="1600" dirty="0"/>
                <a:t>** Minors induced into commercial sex are TIP victims – regardless of force, fraud, or coercion</a:t>
              </a:r>
              <a:endParaRPr lang="en-US" sz="1600" kern="1200" dirty="0"/>
            </a:p>
            <a:p>
              <a:pPr marL="171450" lvl="1" indent="-171450" defTabSz="711200">
                <a:lnSpc>
                  <a:spcPct val="90000"/>
                </a:lnSpc>
                <a:spcBef>
                  <a:spcPts val="600"/>
                </a:spcBef>
                <a:spcAft>
                  <a:spcPct val="15000"/>
                </a:spcAft>
                <a:buChar char="••"/>
              </a:pPr>
              <a:endParaRPr lang="en-US" sz="2000" kern="1200" dirty="0"/>
            </a:p>
          </p:txBody>
        </p:sp>
        <p:sp>
          <p:nvSpPr>
            <p:cNvPr id="11" name="Freeform 10"/>
            <p:cNvSpPr/>
            <p:nvPr/>
          </p:nvSpPr>
          <p:spPr>
            <a:xfrm>
              <a:off x="5060563" y="2037269"/>
              <a:ext cx="542321" cy="384803"/>
            </a:xfrm>
            <a:custGeom>
              <a:avLst/>
              <a:gdLst>
                <a:gd name="connsiteX0" fmla="*/ 0 w 542321"/>
                <a:gd name="connsiteY0" fmla="*/ 76961 h 384803"/>
                <a:gd name="connsiteX1" fmla="*/ 349920 w 542321"/>
                <a:gd name="connsiteY1" fmla="*/ 76961 h 384803"/>
                <a:gd name="connsiteX2" fmla="*/ 349920 w 542321"/>
                <a:gd name="connsiteY2" fmla="*/ 0 h 384803"/>
                <a:gd name="connsiteX3" fmla="*/ 542321 w 542321"/>
                <a:gd name="connsiteY3" fmla="*/ 192402 h 384803"/>
                <a:gd name="connsiteX4" fmla="*/ 349920 w 542321"/>
                <a:gd name="connsiteY4" fmla="*/ 384803 h 384803"/>
                <a:gd name="connsiteX5" fmla="*/ 349920 w 542321"/>
                <a:gd name="connsiteY5" fmla="*/ 307842 h 384803"/>
                <a:gd name="connsiteX6" fmla="*/ 0 w 542321"/>
                <a:gd name="connsiteY6" fmla="*/ 307842 h 384803"/>
                <a:gd name="connsiteX7" fmla="*/ 0 w 542321"/>
                <a:gd name="connsiteY7" fmla="*/ 76961 h 38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321" h="384803">
                  <a:moveTo>
                    <a:pt x="0" y="76961"/>
                  </a:moveTo>
                  <a:lnTo>
                    <a:pt x="349920" y="76961"/>
                  </a:lnTo>
                  <a:lnTo>
                    <a:pt x="349920" y="0"/>
                  </a:lnTo>
                  <a:lnTo>
                    <a:pt x="542321" y="192402"/>
                  </a:lnTo>
                  <a:lnTo>
                    <a:pt x="349920" y="384803"/>
                  </a:lnTo>
                  <a:lnTo>
                    <a:pt x="349920" y="307842"/>
                  </a:lnTo>
                  <a:lnTo>
                    <a:pt x="0" y="307842"/>
                  </a:lnTo>
                  <a:lnTo>
                    <a:pt x="0" y="76961"/>
                  </a:lnTo>
                  <a:close/>
                </a:path>
              </a:pathLst>
            </a:cu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76961" rIns="115441" bIns="76961"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12" name="Freeform 11"/>
            <p:cNvSpPr/>
            <p:nvPr/>
          </p:nvSpPr>
          <p:spPr>
            <a:xfrm>
              <a:off x="5828000" y="1999270"/>
              <a:ext cx="1545574" cy="691200"/>
            </a:xfrm>
            <a:custGeom>
              <a:avLst/>
              <a:gdLst>
                <a:gd name="connsiteX0" fmla="*/ 0 w 1545574"/>
                <a:gd name="connsiteY0" fmla="*/ 69120 h 691200"/>
                <a:gd name="connsiteX1" fmla="*/ 69120 w 1545574"/>
                <a:gd name="connsiteY1" fmla="*/ 0 h 691200"/>
                <a:gd name="connsiteX2" fmla="*/ 1476454 w 1545574"/>
                <a:gd name="connsiteY2" fmla="*/ 0 h 691200"/>
                <a:gd name="connsiteX3" fmla="*/ 1545574 w 1545574"/>
                <a:gd name="connsiteY3" fmla="*/ 69120 h 691200"/>
                <a:gd name="connsiteX4" fmla="*/ 1545574 w 1545574"/>
                <a:gd name="connsiteY4" fmla="*/ 622080 h 691200"/>
                <a:gd name="connsiteX5" fmla="*/ 1476454 w 1545574"/>
                <a:gd name="connsiteY5" fmla="*/ 691200 h 691200"/>
                <a:gd name="connsiteX6" fmla="*/ 69120 w 1545574"/>
                <a:gd name="connsiteY6" fmla="*/ 691200 h 691200"/>
                <a:gd name="connsiteX7" fmla="*/ 0 w 1545574"/>
                <a:gd name="connsiteY7" fmla="*/ 622080 h 691200"/>
                <a:gd name="connsiteX8" fmla="*/ 0 w 1545574"/>
                <a:gd name="connsiteY8" fmla="*/ 69120 h 6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574" h="691200">
                  <a:moveTo>
                    <a:pt x="0" y="69120"/>
                  </a:moveTo>
                  <a:cubicBezTo>
                    <a:pt x="0" y="30946"/>
                    <a:pt x="30946" y="0"/>
                    <a:pt x="69120" y="0"/>
                  </a:cubicBezTo>
                  <a:lnTo>
                    <a:pt x="1476454" y="0"/>
                  </a:lnTo>
                  <a:cubicBezTo>
                    <a:pt x="1514628" y="0"/>
                    <a:pt x="1545574" y="30946"/>
                    <a:pt x="1545574" y="69120"/>
                  </a:cubicBezTo>
                  <a:lnTo>
                    <a:pt x="1545574" y="622080"/>
                  </a:lnTo>
                  <a:cubicBezTo>
                    <a:pt x="1545574" y="660254"/>
                    <a:pt x="1514628" y="691200"/>
                    <a:pt x="1476454" y="691200"/>
                  </a:cubicBezTo>
                  <a:lnTo>
                    <a:pt x="69120" y="691200"/>
                  </a:lnTo>
                  <a:cubicBezTo>
                    <a:pt x="30946" y="691200"/>
                    <a:pt x="0" y="660254"/>
                    <a:pt x="0" y="622080"/>
                  </a:cubicBezTo>
                  <a:lnTo>
                    <a:pt x="0" y="691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291360" numCol="1" spcCol="1270" anchor="t" anchorCtr="0">
              <a:noAutofit/>
            </a:bodyPr>
            <a:lstStyle/>
            <a:p>
              <a:pPr lvl="0" algn="l" defTabSz="711200">
                <a:lnSpc>
                  <a:spcPct val="90000"/>
                </a:lnSpc>
                <a:spcBef>
                  <a:spcPct val="0"/>
                </a:spcBef>
                <a:spcAft>
                  <a:spcPct val="35000"/>
                </a:spcAft>
              </a:pPr>
              <a:r>
                <a:rPr lang="en-US" sz="1600" kern="1200" dirty="0"/>
                <a:t>For Purpose of</a:t>
              </a:r>
            </a:p>
          </p:txBody>
        </p:sp>
        <p:sp>
          <p:nvSpPr>
            <p:cNvPr id="13" name="Freeform 12"/>
            <p:cNvSpPr/>
            <p:nvPr/>
          </p:nvSpPr>
          <p:spPr>
            <a:xfrm>
              <a:off x="5929586" y="2460070"/>
              <a:ext cx="1995214" cy="3340800"/>
            </a:xfrm>
            <a:custGeom>
              <a:avLst/>
              <a:gdLst>
                <a:gd name="connsiteX0" fmla="*/ 0 w 1545574"/>
                <a:gd name="connsiteY0" fmla="*/ 154557 h 3340800"/>
                <a:gd name="connsiteX1" fmla="*/ 154557 w 1545574"/>
                <a:gd name="connsiteY1" fmla="*/ 0 h 3340800"/>
                <a:gd name="connsiteX2" fmla="*/ 1391017 w 1545574"/>
                <a:gd name="connsiteY2" fmla="*/ 0 h 3340800"/>
                <a:gd name="connsiteX3" fmla="*/ 1545574 w 1545574"/>
                <a:gd name="connsiteY3" fmla="*/ 154557 h 3340800"/>
                <a:gd name="connsiteX4" fmla="*/ 1545574 w 1545574"/>
                <a:gd name="connsiteY4" fmla="*/ 3186243 h 3340800"/>
                <a:gd name="connsiteX5" fmla="*/ 1391017 w 1545574"/>
                <a:gd name="connsiteY5" fmla="*/ 3340800 h 3340800"/>
                <a:gd name="connsiteX6" fmla="*/ 154557 w 1545574"/>
                <a:gd name="connsiteY6" fmla="*/ 3340800 h 3340800"/>
                <a:gd name="connsiteX7" fmla="*/ 0 w 1545574"/>
                <a:gd name="connsiteY7" fmla="*/ 3186243 h 3340800"/>
                <a:gd name="connsiteX8" fmla="*/ 0 w 1545574"/>
                <a:gd name="connsiteY8" fmla="*/ 154557 h 334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574" h="3340800">
                  <a:moveTo>
                    <a:pt x="0" y="154557"/>
                  </a:moveTo>
                  <a:cubicBezTo>
                    <a:pt x="0" y="69198"/>
                    <a:pt x="69198" y="0"/>
                    <a:pt x="154557" y="0"/>
                  </a:cubicBezTo>
                  <a:lnTo>
                    <a:pt x="1391017" y="0"/>
                  </a:lnTo>
                  <a:cubicBezTo>
                    <a:pt x="1476376" y="0"/>
                    <a:pt x="1545574" y="69198"/>
                    <a:pt x="1545574" y="154557"/>
                  </a:cubicBezTo>
                  <a:lnTo>
                    <a:pt x="1545574" y="3186243"/>
                  </a:lnTo>
                  <a:cubicBezTo>
                    <a:pt x="1545574" y="3271602"/>
                    <a:pt x="1476376" y="3340800"/>
                    <a:pt x="1391017" y="3340800"/>
                  </a:cubicBezTo>
                  <a:lnTo>
                    <a:pt x="154557" y="3340800"/>
                  </a:lnTo>
                  <a:cubicBezTo>
                    <a:pt x="69198" y="3340800"/>
                    <a:pt x="0" y="3271602"/>
                    <a:pt x="0" y="3186243"/>
                  </a:cubicBezTo>
                  <a:lnTo>
                    <a:pt x="0" y="1545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060" tIns="159060" rIns="159060" bIns="1590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2000" kern="1200" dirty="0"/>
                <a:t>Forced Labor</a:t>
              </a:r>
            </a:p>
            <a:p>
              <a:pPr marL="171450" lvl="1" indent="-171450" algn="l" defTabSz="711200">
                <a:lnSpc>
                  <a:spcPct val="90000"/>
                </a:lnSpc>
                <a:spcBef>
                  <a:spcPct val="0"/>
                </a:spcBef>
                <a:spcAft>
                  <a:spcPct val="15000"/>
                </a:spcAft>
                <a:buChar char="••"/>
              </a:pPr>
              <a:r>
                <a:rPr lang="en-US" sz="2000" kern="1200" dirty="0"/>
                <a:t>Involuntary Servitude</a:t>
              </a:r>
            </a:p>
            <a:p>
              <a:pPr marL="171450" lvl="1" indent="-171450" algn="l" defTabSz="711200">
                <a:lnSpc>
                  <a:spcPct val="90000"/>
                </a:lnSpc>
                <a:spcBef>
                  <a:spcPct val="0"/>
                </a:spcBef>
                <a:spcAft>
                  <a:spcPct val="15000"/>
                </a:spcAft>
                <a:buChar char="••"/>
              </a:pPr>
              <a:r>
                <a:rPr lang="en-US" sz="2000" kern="1200" dirty="0"/>
                <a:t>Debt Bondage</a:t>
              </a:r>
            </a:p>
            <a:p>
              <a:pPr marL="171450" lvl="1" indent="-171450" algn="l" defTabSz="711200">
                <a:lnSpc>
                  <a:spcPct val="90000"/>
                </a:lnSpc>
                <a:spcBef>
                  <a:spcPct val="0"/>
                </a:spcBef>
                <a:spcAft>
                  <a:spcPct val="15000"/>
                </a:spcAft>
                <a:buChar char="••"/>
              </a:pPr>
              <a:r>
                <a:rPr lang="en-US" sz="2000" kern="1200" dirty="0"/>
                <a:t>Slavery</a:t>
              </a:r>
            </a:p>
            <a:p>
              <a:pPr marL="171450" lvl="1" indent="-171450" algn="l" defTabSz="711200">
                <a:lnSpc>
                  <a:spcPct val="90000"/>
                </a:lnSpc>
                <a:spcBef>
                  <a:spcPct val="0"/>
                </a:spcBef>
                <a:spcAft>
                  <a:spcPct val="15000"/>
                </a:spcAft>
                <a:buChar char="••"/>
              </a:pPr>
              <a:r>
                <a:rPr lang="en-US" sz="2000" kern="1200" dirty="0"/>
                <a:t>Commercial Sex</a:t>
              </a:r>
            </a:p>
          </p:txBody>
        </p:sp>
      </p:grpSp>
      <p:sp>
        <p:nvSpPr>
          <p:cNvPr id="5" name="TextBox 4">
            <a:extLst>
              <a:ext uri="{FF2B5EF4-FFF2-40B4-BE49-F238E27FC236}">
                <a16:creationId xmlns:a16="http://schemas.microsoft.com/office/drawing/2014/main" id="{17D15A60-64AF-410F-9F17-89AB9E1CFBEB}"/>
              </a:ext>
            </a:extLst>
          </p:cNvPr>
          <p:cNvSpPr txBox="1"/>
          <p:nvPr/>
        </p:nvSpPr>
        <p:spPr>
          <a:xfrm>
            <a:off x="622952" y="5857892"/>
            <a:ext cx="2438400" cy="369332"/>
          </a:xfrm>
          <a:prstGeom prst="rect">
            <a:avLst/>
          </a:prstGeom>
          <a:noFill/>
        </p:spPr>
        <p:txBody>
          <a:bodyPr wrap="square" rtlCol="0">
            <a:spAutoFit/>
          </a:bodyPr>
          <a:lstStyle/>
          <a:p>
            <a:r>
              <a:rPr lang="en-US" dirty="0"/>
              <a:t>*</a:t>
            </a:r>
            <a:r>
              <a:rPr lang="en-US" b="1" dirty="0"/>
              <a:t>for sex trafficking only</a:t>
            </a:r>
          </a:p>
        </p:txBody>
      </p:sp>
    </p:spTree>
    <p:extLst>
      <p:ext uri="{BB962C8B-B14F-4D97-AF65-F5344CB8AC3E}">
        <p14:creationId xmlns:p14="http://schemas.microsoft.com/office/powerpoint/2010/main" val="365374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971" y="316944"/>
            <a:ext cx="3796732" cy="501704"/>
          </a:xfrm>
        </p:spPr>
        <p:txBody>
          <a:bodyPr/>
          <a:lstStyle/>
          <a:p>
            <a:pPr algn="l"/>
            <a:r>
              <a:rPr lang="en-US" sz="2800" b="1" dirty="0"/>
              <a:t>Who are the Victims?   </a:t>
            </a:r>
            <a:endParaRPr lang="en-US" sz="2800" dirty="0"/>
          </a:p>
        </p:txBody>
      </p:sp>
      <p:sp>
        <p:nvSpPr>
          <p:cNvPr id="6" name="Text Placeholder 5"/>
          <p:cNvSpPr>
            <a:spLocks noGrp="1"/>
          </p:cNvSpPr>
          <p:nvPr>
            <p:ph type="body" idx="1"/>
          </p:nvPr>
        </p:nvSpPr>
        <p:spPr>
          <a:xfrm>
            <a:off x="152400" y="824914"/>
            <a:ext cx="4040188" cy="457200"/>
          </a:xfrm>
        </p:spPr>
        <p:txBody>
          <a:bodyPr/>
          <a:lstStyle/>
          <a:p>
            <a:pPr algn="ctr"/>
            <a:r>
              <a:rPr lang="en-US" dirty="0"/>
              <a:t>Victims can be:</a:t>
            </a:r>
          </a:p>
        </p:txBody>
      </p:sp>
      <p:sp>
        <p:nvSpPr>
          <p:cNvPr id="7" name="Content Placeholder 6"/>
          <p:cNvSpPr>
            <a:spLocks noGrp="1"/>
          </p:cNvSpPr>
          <p:nvPr>
            <p:ph sz="half" idx="2"/>
          </p:nvPr>
        </p:nvSpPr>
        <p:spPr>
          <a:xfrm>
            <a:off x="280876" y="1600200"/>
            <a:ext cx="4214923" cy="4876800"/>
          </a:xfrm>
          <a:solidFill>
            <a:schemeClr val="bg2"/>
          </a:solidFill>
          <a:ln w="12700">
            <a:solidFill>
              <a:schemeClr val="tx1"/>
            </a:solidFill>
          </a:ln>
        </p:spPr>
        <p:txBody>
          <a:bodyPr/>
          <a:lstStyle/>
          <a:p>
            <a:r>
              <a:rPr lang="en-US" sz="2000" dirty="0"/>
              <a:t>Any gender, age, race, nationality, social status, economic or immigration status</a:t>
            </a:r>
          </a:p>
          <a:p>
            <a:r>
              <a:rPr lang="en-US" sz="2000" dirty="0"/>
              <a:t>Female or male</a:t>
            </a:r>
          </a:p>
          <a:p>
            <a:r>
              <a:rPr lang="en-US" sz="2000" dirty="0"/>
              <a:t>Adult or child</a:t>
            </a:r>
          </a:p>
          <a:p>
            <a:r>
              <a:rPr lang="en-US" sz="2000" dirty="0"/>
              <a:t>Foreign national or U.S. citizen</a:t>
            </a:r>
          </a:p>
          <a:p>
            <a:r>
              <a:rPr lang="en-US" sz="2000" dirty="0"/>
              <a:t>Homeless youth</a:t>
            </a:r>
          </a:p>
          <a:p>
            <a:r>
              <a:rPr lang="en-US" sz="2000" dirty="0"/>
              <a:t>Undocumented migrants</a:t>
            </a:r>
          </a:p>
          <a:p>
            <a:r>
              <a:rPr lang="en-US" sz="2000" dirty="0"/>
              <a:t>People displaced by civil conflicts and natural disasters </a:t>
            </a:r>
          </a:p>
          <a:p>
            <a:r>
              <a:rPr lang="en-US" sz="2000" dirty="0"/>
              <a:t>Service members, DoD civilians, and DoD contractor employees, DoD family members</a:t>
            </a:r>
          </a:p>
        </p:txBody>
      </p:sp>
      <p:sp>
        <p:nvSpPr>
          <p:cNvPr id="8" name="Text Placeholder 7"/>
          <p:cNvSpPr>
            <a:spLocks noGrp="1"/>
          </p:cNvSpPr>
          <p:nvPr>
            <p:ph type="body" sz="quarter" idx="3"/>
          </p:nvPr>
        </p:nvSpPr>
        <p:spPr>
          <a:xfrm>
            <a:off x="4838494" y="837958"/>
            <a:ext cx="4041775" cy="367138"/>
          </a:xfrm>
        </p:spPr>
        <p:txBody>
          <a:bodyPr/>
          <a:lstStyle/>
          <a:p>
            <a:pPr algn="ctr"/>
            <a:r>
              <a:rPr lang="en-US" dirty="0"/>
              <a:t>Traffickers can be:</a:t>
            </a:r>
          </a:p>
        </p:txBody>
      </p:sp>
      <p:sp>
        <p:nvSpPr>
          <p:cNvPr id="9" name="Content Placeholder 8"/>
          <p:cNvSpPr>
            <a:spLocks noGrp="1"/>
          </p:cNvSpPr>
          <p:nvPr>
            <p:ph sz="quarter" idx="4"/>
          </p:nvPr>
        </p:nvSpPr>
        <p:spPr>
          <a:xfrm>
            <a:off x="4875007" y="1600200"/>
            <a:ext cx="4041775" cy="4876800"/>
          </a:xfrm>
          <a:solidFill>
            <a:schemeClr val="bg2"/>
          </a:solidFill>
          <a:ln w="3175">
            <a:solidFill>
              <a:schemeClr val="tx1"/>
            </a:solidFill>
          </a:ln>
        </p:spPr>
        <p:txBody>
          <a:bodyPr/>
          <a:lstStyle/>
          <a:p>
            <a:r>
              <a:rPr lang="en-US" sz="2000" dirty="0"/>
              <a:t>Members of organized crime groups</a:t>
            </a:r>
          </a:p>
          <a:p>
            <a:r>
              <a:rPr lang="en-US" sz="2000" dirty="0"/>
              <a:t>Terrorist organizations</a:t>
            </a:r>
          </a:p>
          <a:p>
            <a:r>
              <a:rPr lang="en-US" sz="2000" dirty="0"/>
              <a:t>Gangs and warlords</a:t>
            </a:r>
          </a:p>
          <a:p>
            <a:r>
              <a:rPr lang="en-US" sz="2000" dirty="0"/>
              <a:t>Foreign national or U.S. citizen</a:t>
            </a:r>
          </a:p>
          <a:p>
            <a:r>
              <a:rPr lang="en-US" sz="2000" dirty="0"/>
              <a:t>Male or female</a:t>
            </a:r>
          </a:p>
          <a:p>
            <a:r>
              <a:rPr lang="en-US" sz="2000" dirty="0"/>
              <a:t>Pimps </a:t>
            </a:r>
          </a:p>
          <a:p>
            <a:r>
              <a:rPr lang="en-US" sz="2000" dirty="0"/>
              <a:t>Business Owners</a:t>
            </a:r>
          </a:p>
          <a:p>
            <a:r>
              <a:rPr lang="en-US" sz="2000" dirty="0"/>
              <a:t>Family members </a:t>
            </a:r>
          </a:p>
          <a:p>
            <a:r>
              <a:rPr lang="en-US" sz="2000" dirty="0"/>
              <a:t>Service members, DoD civilians, and DoD contractors, DoD family members</a:t>
            </a:r>
          </a:p>
          <a:p>
            <a:pPr marL="0" indent="0">
              <a:buNone/>
            </a:pPr>
            <a:endParaRPr lang="en-US" sz="1800" dirty="0"/>
          </a:p>
        </p:txBody>
      </p:sp>
      <p:sp>
        <p:nvSpPr>
          <p:cNvPr id="3" name="TextBox 2"/>
          <p:cNvSpPr txBox="1"/>
          <p:nvPr/>
        </p:nvSpPr>
        <p:spPr>
          <a:xfrm>
            <a:off x="4838494" y="286772"/>
            <a:ext cx="4114800" cy="523220"/>
          </a:xfrm>
          <a:prstGeom prst="rect">
            <a:avLst/>
          </a:prstGeom>
          <a:noFill/>
        </p:spPr>
        <p:txBody>
          <a:bodyPr wrap="square" rtlCol="0">
            <a:spAutoFit/>
          </a:bodyPr>
          <a:lstStyle/>
          <a:p>
            <a:r>
              <a:rPr lang="en-US" sz="2800" b="1" dirty="0">
                <a:ea typeface="+mj-ea"/>
                <a:cs typeface="+mj-cs"/>
              </a:rPr>
              <a:t>Who are the Traffickers</a:t>
            </a:r>
            <a:r>
              <a:rPr lang="en-US" sz="2800" dirty="0">
                <a:ea typeface="+mj-ea"/>
                <a:cs typeface="+mj-cs"/>
              </a:rPr>
              <a:t>?</a:t>
            </a:r>
            <a:endParaRPr lang="en-US" sz="2800" dirty="0"/>
          </a:p>
        </p:txBody>
      </p:sp>
    </p:spTree>
    <p:extLst>
      <p:ext uri="{BB962C8B-B14F-4D97-AF65-F5344CB8AC3E}">
        <p14:creationId xmlns:p14="http://schemas.microsoft.com/office/powerpoint/2010/main" val="157978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838200"/>
            <a:ext cx="8267700" cy="762000"/>
          </a:xfrm>
        </p:spPr>
        <p:txBody>
          <a:bodyPr/>
          <a:lstStyle/>
          <a:p>
            <a:r>
              <a:rPr lang="en-US" sz="3600" b="1" dirty="0"/>
              <a:t>TIP Prevalence</a:t>
            </a:r>
          </a:p>
        </p:txBody>
      </p:sp>
      <p:sp>
        <p:nvSpPr>
          <p:cNvPr id="6" name="Text Placeholder 5"/>
          <p:cNvSpPr>
            <a:spLocks noGrp="1"/>
          </p:cNvSpPr>
          <p:nvPr>
            <p:ph idx="1"/>
          </p:nvPr>
        </p:nvSpPr>
        <p:spPr>
          <a:xfrm>
            <a:off x="152400" y="1600200"/>
            <a:ext cx="8839200" cy="4876800"/>
          </a:xfrm>
        </p:spPr>
        <p:txBody>
          <a:bodyPr/>
          <a:lstStyle/>
          <a:p>
            <a:pPr marL="114300" indent="0">
              <a:spcBef>
                <a:spcPts val="600"/>
              </a:spcBef>
              <a:buNone/>
            </a:pPr>
            <a:r>
              <a:rPr lang="en-US" b="1" dirty="0" smtClean="0"/>
              <a:t>Department </a:t>
            </a:r>
            <a:r>
              <a:rPr lang="en-US" b="1" dirty="0"/>
              <a:t>of Defense </a:t>
            </a:r>
            <a:r>
              <a:rPr lang="en-US" b="1" dirty="0" smtClean="0"/>
              <a:t>Scope</a:t>
            </a:r>
          </a:p>
          <a:p>
            <a:pPr marL="571500" indent="-457200">
              <a:spcBef>
                <a:spcPts val="600"/>
              </a:spcBef>
            </a:pPr>
            <a:r>
              <a:rPr lang="en-US" sz="3200" dirty="0" smtClean="0"/>
              <a:t>In </a:t>
            </a:r>
            <a:r>
              <a:rPr lang="en-US" sz="3200" dirty="0"/>
              <a:t>FY 2018 alone, there were 141 reports of alleged sex or labor trafficking or trafficking-related cases in the </a:t>
            </a:r>
            <a:r>
              <a:rPr lang="en-US" sz="3200" dirty="0" smtClean="0"/>
              <a:t>DoD</a:t>
            </a:r>
          </a:p>
          <a:p>
            <a:pPr marL="571500" indent="-457200">
              <a:spcBef>
                <a:spcPts val="600"/>
              </a:spcBef>
            </a:pPr>
            <a:r>
              <a:rPr lang="en-US" sz="3200" dirty="0" smtClean="0"/>
              <a:t>Since </a:t>
            </a:r>
            <a:r>
              <a:rPr lang="en-US" sz="3200" dirty="0"/>
              <a:t>FY 2014, DoD has taken disciplinary action, including prosecutions and courts martial, on over 350 trafficking or trafficking-related cases of DoD members involved as traffickers and buyers</a:t>
            </a:r>
          </a:p>
          <a:p>
            <a:pPr marL="0" indent="0">
              <a:buNone/>
            </a:pPr>
            <a:endParaRPr lang="en-US" dirty="0"/>
          </a:p>
        </p:txBody>
      </p:sp>
    </p:spTree>
    <p:extLst>
      <p:ext uri="{BB962C8B-B14F-4D97-AF65-F5344CB8AC3E}">
        <p14:creationId xmlns:p14="http://schemas.microsoft.com/office/powerpoint/2010/main" val="133712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6800"/>
            <a:ext cx="8115300" cy="762001"/>
          </a:xfrm>
        </p:spPr>
        <p:txBody>
          <a:bodyPr/>
          <a:lstStyle/>
          <a:p>
            <a:r>
              <a:rPr lang="en-US" sz="3600" b="1" dirty="0"/>
              <a:t>Question 2</a:t>
            </a:r>
          </a:p>
        </p:txBody>
      </p:sp>
      <p:sp>
        <p:nvSpPr>
          <p:cNvPr id="3" name="Content Placeholder 2"/>
          <p:cNvSpPr>
            <a:spLocks noGrp="1"/>
          </p:cNvSpPr>
          <p:nvPr>
            <p:ph idx="1"/>
          </p:nvPr>
        </p:nvSpPr>
        <p:spPr>
          <a:xfrm>
            <a:off x="419100" y="1828801"/>
            <a:ext cx="8267700" cy="4273400"/>
          </a:xfrm>
        </p:spPr>
        <p:txBody>
          <a:bodyPr/>
          <a:lstStyle/>
          <a:p>
            <a:pPr marL="0" indent="0" algn="ctr">
              <a:buNone/>
            </a:pPr>
            <a:r>
              <a:rPr lang="en-US" sz="2400" b="1" dirty="0"/>
              <a:t>Victims of trafficking can be:</a:t>
            </a:r>
          </a:p>
          <a:p>
            <a:pPr marL="0" indent="0">
              <a:buNone/>
            </a:pPr>
            <a:r>
              <a:rPr lang="en-US" sz="2400" b="1" dirty="0"/>
              <a:t>Select all that apply:</a:t>
            </a:r>
          </a:p>
          <a:p>
            <a:pPr marL="457200" indent="-457200">
              <a:buFont typeface="+mj-lt"/>
              <a:buAutoNum type="alphaUcPeriod"/>
            </a:pPr>
            <a:r>
              <a:rPr lang="en-US" sz="2400" dirty="0"/>
              <a:t>Any gender, age, race, nationality, social status, economic or immigration status</a:t>
            </a:r>
          </a:p>
          <a:p>
            <a:pPr marL="457200" indent="-457200">
              <a:buFont typeface="+mj-lt"/>
              <a:buAutoNum type="alphaUcPeriod"/>
            </a:pPr>
            <a:r>
              <a:rPr lang="en-US" sz="2400" dirty="0"/>
              <a:t>Female or male</a:t>
            </a:r>
          </a:p>
          <a:p>
            <a:pPr marL="457200" indent="-457200">
              <a:buFont typeface="+mj-lt"/>
              <a:buAutoNum type="alphaUcPeriod"/>
            </a:pPr>
            <a:r>
              <a:rPr lang="en-US" sz="2400" dirty="0"/>
              <a:t>Adult or child</a:t>
            </a:r>
          </a:p>
          <a:p>
            <a:pPr marL="457200" indent="-457200">
              <a:buFont typeface="+mj-lt"/>
              <a:buAutoNum type="alphaUcPeriod"/>
            </a:pPr>
            <a:r>
              <a:rPr lang="en-US" sz="2400" dirty="0"/>
              <a:t>Foreign national or U.S. citizen</a:t>
            </a:r>
          </a:p>
          <a:p>
            <a:pPr marL="0" indent="0" algn="ctr">
              <a:buNone/>
            </a:pPr>
            <a:endParaRPr lang="en-US" sz="2400" b="1" dirty="0"/>
          </a:p>
        </p:txBody>
      </p:sp>
    </p:spTree>
    <p:extLst>
      <p:ext uri="{BB962C8B-B14F-4D97-AF65-F5344CB8AC3E}">
        <p14:creationId xmlns:p14="http://schemas.microsoft.com/office/powerpoint/2010/main" val="398471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2575374637"/>
              </p:ext>
            </p:extLst>
          </p:nvPr>
        </p:nvGraphicFramePr>
        <p:xfrm>
          <a:off x="533400" y="1676400"/>
          <a:ext cx="43815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5105400" y="4191628"/>
            <a:ext cx="3139030" cy="1324813"/>
          </a:xfrm>
        </p:spPr>
      </p:pic>
      <p:sp>
        <p:nvSpPr>
          <p:cNvPr id="2" name="Title 1"/>
          <p:cNvSpPr>
            <a:spLocks noGrp="1"/>
          </p:cNvSpPr>
          <p:nvPr>
            <p:ph type="title"/>
          </p:nvPr>
        </p:nvSpPr>
        <p:spPr>
          <a:xfrm>
            <a:off x="419100" y="983916"/>
            <a:ext cx="8267700" cy="910379"/>
          </a:xfrm>
        </p:spPr>
        <p:txBody>
          <a:bodyPr/>
          <a:lstStyle/>
          <a:p>
            <a:r>
              <a:rPr lang="en-US" sz="3600" b="1" dirty="0"/>
              <a:t>Effects on Mission Readiness</a:t>
            </a:r>
          </a:p>
        </p:txBody>
      </p:sp>
      <p:pic>
        <p:nvPicPr>
          <p:cNvPr id="7"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105400" y="2367642"/>
            <a:ext cx="1556653" cy="182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662053" y="2367642"/>
            <a:ext cx="1575987" cy="180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89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1974" y="914400"/>
            <a:ext cx="8124825" cy="838201"/>
          </a:xfrm>
        </p:spPr>
        <p:txBody>
          <a:bodyPr/>
          <a:lstStyle/>
          <a:p>
            <a:r>
              <a:rPr lang="en-US" sz="2800" b="1" dirty="0">
                <a:solidFill>
                  <a:prstClr val="black"/>
                </a:solidFill>
              </a:rPr>
              <a:t>What is a “Gross Violation of Human Rights (GVHR)?”</a:t>
            </a:r>
            <a:endParaRPr lang="en-US" dirty="0"/>
          </a:p>
        </p:txBody>
      </p:sp>
      <p:sp>
        <p:nvSpPr>
          <p:cNvPr id="6" name="Content Placeholder 5"/>
          <p:cNvSpPr>
            <a:spLocks noGrp="1"/>
          </p:cNvSpPr>
          <p:nvPr>
            <p:ph idx="1"/>
          </p:nvPr>
        </p:nvSpPr>
        <p:spPr>
          <a:xfrm>
            <a:off x="304800" y="1524000"/>
            <a:ext cx="8229600" cy="4648201"/>
          </a:xfrm>
        </p:spPr>
        <p:txBody>
          <a:bodyPr/>
          <a:lstStyle/>
          <a:p>
            <a:pPr marL="0" lvl="0" indent="0">
              <a:spcAft>
                <a:spcPts val="600"/>
              </a:spcAft>
              <a:buNone/>
            </a:pPr>
            <a:r>
              <a:rPr lang="en-US" sz="2400" dirty="0" smtClean="0">
                <a:solidFill>
                  <a:prstClr val="black"/>
                </a:solidFill>
              </a:rPr>
              <a:t>GVHRs </a:t>
            </a:r>
            <a:r>
              <a:rPr lang="en-US" sz="2400" dirty="0">
                <a:solidFill>
                  <a:prstClr val="black"/>
                </a:solidFill>
              </a:rPr>
              <a:t>are human rights abuses carried </a:t>
            </a:r>
            <a:r>
              <a:rPr lang="en-US" sz="2400" dirty="0" smtClean="0">
                <a:solidFill>
                  <a:prstClr val="black"/>
                </a:solidFill>
              </a:rPr>
              <a:t>out by foreign security forces </a:t>
            </a:r>
            <a:r>
              <a:rPr lang="en-US" sz="2400" dirty="0">
                <a:solidFill>
                  <a:prstClr val="black"/>
                </a:solidFill>
              </a:rPr>
              <a:t>under “color of </a:t>
            </a:r>
            <a:r>
              <a:rPr lang="en-US" sz="2400" dirty="0" smtClean="0">
                <a:solidFill>
                  <a:prstClr val="black"/>
                </a:solidFill>
              </a:rPr>
              <a:t>law,” </a:t>
            </a:r>
            <a:r>
              <a:rPr lang="en-US" sz="2400" dirty="0">
                <a:solidFill>
                  <a:prstClr val="black"/>
                </a:solidFill>
              </a:rPr>
              <a:t>meaning while on duty, and include:</a:t>
            </a:r>
          </a:p>
          <a:p>
            <a:pPr lvl="0">
              <a:spcAft>
                <a:spcPts val="600"/>
              </a:spcAft>
            </a:pPr>
            <a:r>
              <a:rPr lang="en-US" sz="2400" dirty="0">
                <a:solidFill>
                  <a:prstClr val="black"/>
                </a:solidFill>
              </a:rPr>
              <a:t>Torture</a:t>
            </a:r>
          </a:p>
          <a:p>
            <a:pPr lvl="0">
              <a:spcAft>
                <a:spcPts val="600"/>
              </a:spcAft>
            </a:pPr>
            <a:r>
              <a:rPr lang="en-US" sz="2400" dirty="0">
                <a:solidFill>
                  <a:prstClr val="black"/>
                </a:solidFill>
              </a:rPr>
              <a:t>Cruel, inhuman, or degrading treatment or punishment</a:t>
            </a:r>
          </a:p>
          <a:p>
            <a:pPr lvl="0">
              <a:spcAft>
                <a:spcPts val="600"/>
              </a:spcAft>
            </a:pPr>
            <a:r>
              <a:rPr lang="en-US" sz="2400" dirty="0">
                <a:solidFill>
                  <a:prstClr val="black"/>
                </a:solidFill>
              </a:rPr>
              <a:t>Prolonged detention without charges and trial, </a:t>
            </a:r>
          </a:p>
          <a:p>
            <a:pPr lvl="0">
              <a:spcAft>
                <a:spcPts val="600"/>
              </a:spcAft>
            </a:pPr>
            <a:r>
              <a:rPr lang="en-US" sz="2400" dirty="0">
                <a:solidFill>
                  <a:prstClr val="black"/>
                </a:solidFill>
              </a:rPr>
              <a:t>Abduction and clandestine detention, and other flagrant denial of the right to life, liberty, or the security of person.” </a:t>
            </a:r>
            <a:endParaRPr lang="en-US" sz="2400" dirty="0">
              <a:solidFill>
                <a:prstClr val="black"/>
              </a:solidFill>
              <a:highlight>
                <a:srgbClr val="FFFF00"/>
              </a:highlight>
            </a:endParaRPr>
          </a:p>
          <a:p>
            <a:pPr lvl="0">
              <a:spcAft>
                <a:spcPts val="600"/>
              </a:spcAft>
            </a:pPr>
            <a:r>
              <a:rPr lang="en-US" sz="2400" dirty="0">
                <a:solidFill>
                  <a:prstClr val="black"/>
                </a:solidFill>
              </a:rPr>
              <a:t>Extrajudicial killing</a:t>
            </a:r>
          </a:p>
          <a:p>
            <a:pPr lvl="0">
              <a:spcAft>
                <a:spcPts val="600"/>
              </a:spcAft>
            </a:pPr>
            <a:r>
              <a:rPr lang="en-US" sz="2400" dirty="0">
                <a:solidFill>
                  <a:prstClr val="black"/>
                </a:solidFill>
              </a:rPr>
              <a:t>Sexual slavery, enforced prostitution, and </a:t>
            </a:r>
            <a:r>
              <a:rPr lang="en-US" sz="2400" dirty="0" smtClean="0">
                <a:solidFill>
                  <a:prstClr val="black"/>
                </a:solidFill>
              </a:rPr>
              <a:t>rape</a:t>
            </a:r>
            <a:endParaRPr lang="en-US" sz="2400" dirty="0">
              <a:solidFill>
                <a:prstClr val="black"/>
              </a:solidFill>
              <a:highlight>
                <a:srgbClr val="FFFF00"/>
              </a:highlight>
            </a:endParaRPr>
          </a:p>
        </p:txBody>
      </p:sp>
    </p:spTree>
    <p:extLst>
      <p:ext uri="{BB962C8B-B14F-4D97-AF65-F5344CB8AC3E}">
        <p14:creationId xmlns:p14="http://schemas.microsoft.com/office/powerpoint/2010/main" val="144883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6800"/>
            <a:ext cx="8191500" cy="685800"/>
          </a:xfrm>
        </p:spPr>
        <p:txBody>
          <a:bodyPr/>
          <a:lstStyle/>
          <a:p>
            <a:r>
              <a:rPr lang="en-US" sz="3600" b="1" dirty="0">
                <a:solidFill>
                  <a:prstClr val="black"/>
                </a:solidFill>
              </a:rPr>
              <a:t>Reporting GVHR</a:t>
            </a:r>
            <a:endParaRPr lang="en-US" sz="3600" b="1" dirty="0"/>
          </a:p>
        </p:txBody>
      </p:sp>
      <p:sp>
        <p:nvSpPr>
          <p:cNvPr id="3" name="Content Placeholder 2"/>
          <p:cNvSpPr>
            <a:spLocks noGrp="1"/>
          </p:cNvSpPr>
          <p:nvPr>
            <p:ph idx="1"/>
          </p:nvPr>
        </p:nvSpPr>
        <p:spPr>
          <a:xfrm>
            <a:off x="419100" y="1905000"/>
            <a:ext cx="8229600" cy="4121001"/>
          </a:xfrm>
        </p:spPr>
        <p:txBody>
          <a:bodyPr/>
          <a:lstStyle/>
          <a:p>
            <a:pPr lvl="1">
              <a:spcBef>
                <a:spcPts val="0"/>
              </a:spcBef>
              <a:spcAft>
                <a:spcPts val="1200"/>
              </a:spcAft>
            </a:pPr>
            <a:r>
              <a:rPr lang="en-US" altLang="en-US" sz="3200" kern="0" dirty="0">
                <a:solidFill>
                  <a:srgbClr val="000000"/>
                </a:solidFill>
                <a:ea typeface="MS PGothic" pitchFamily="34" charset="-128"/>
              </a:rPr>
              <a:t>Report </a:t>
            </a:r>
            <a:r>
              <a:rPr lang="en-US" altLang="en-US" sz="3200" u="sng" kern="0" dirty="0">
                <a:solidFill>
                  <a:srgbClr val="000000"/>
                </a:solidFill>
                <a:ea typeface="MS PGothic" pitchFamily="34" charset="-128"/>
              </a:rPr>
              <a:t>all</a:t>
            </a:r>
            <a:r>
              <a:rPr lang="en-US" altLang="en-US" sz="3200" kern="0" dirty="0">
                <a:solidFill>
                  <a:srgbClr val="000000"/>
                </a:solidFill>
                <a:ea typeface="MS PGothic" pitchFamily="34" charset="-128"/>
              </a:rPr>
              <a:t> suspected abuses through Chain of Command or Inspector General</a:t>
            </a:r>
          </a:p>
          <a:p>
            <a:pPr lvl="1">
              <a:spcBef>
                <a:spcPts val="0"/>
              </a:spcBef>
              <a:spcAft>
                <a:spcPts val="1200"/>
              </a:spcAft>
            </a:pPr>
            <a:r>
              <a:rPr lang="en-US" altLang="en-US" sz="3200" kern="0" dirty="0">
                <a:solidFill>
                  <a:srgbClr val="000000"/>
                </a:solidFill>
                <a:ea typeface="MS PGothic" pitchFamily="34" charset="-128"/>
              </a:rPr>
              <a:t>Follow command/agency  reporting procedures </a:t>
            </a:r>
          </a:p>
          <a:p>
            <a:pPr marL="457200" lvl="1" indent="0">
              <a:spcBef>
                <a:spcPts val="0"/>
              </a:spcBef>
              <a:spcAft>
                <a:spcPts val="1200"/>
              </a:spcAft>
              <a:buNone/>
            </a:pPr>
            <a:endParaRPr lang="en-US" altLang="en-US" sz="2400" strike="sngStrike" kern="0" dirty="0">
              <a:solidFill>
                <a:srgbClr val="000000"/>
              </a:solidFill>
              <a:ea typeface="MS PGothic" pitchFamily="34" charset="-128"/>
            </a:endParaRPr>
          </a:p>
          <a:p>
            <a:endParaRPr lang="en-US" dirty="0"/>
          </a:p>
        </p:txBody>
      </p:sp>
      <p:pic>
        <p:nvPicPr>
          <p:cNvPr id="4" name="Picture 3">
            <a:extLst>
              <a:ext uri="{FF2B5EF4-FFF2-40B4-BE49-F238E27FC236}">
                <a16:creationId xmlns:a16="http://schemas.microsoft.com/office/drawing/2014/main" id="{052015A4-9C82-4017-8AC8-B65B95E14FBC}"/>
              </a:ext>
            </a:extLst>
          </p:cNvPr>
          <p:cNvPicPr>
            <a:picLocks noChangeAspect="1"/>
          </p:cNvPicPr>
          <p:nvPr/>
        </p:nvPicPr>
        <p:blipFill>
          <a:blip r:embed="rId3"/>
          <a:stretch>
            <a:fillRect/>
          </a:stretch>
        </p:blipFill>
        <p:spPr>
          <a:xfrm>
            <a:off x="2744368" y="4495800"/>
            <a:ext cx="3579064" cy="2011680"/>
          </a:xfrm>
          <a:prstGeom prst="rect">
            <a:avLst/>
          </a:prstGeom>
        </p:spPr>
      </p:pic>
    </p:spTree>
    <p:extLst>
      <p:ext uri="{BB962C8B-B14F-4D97-AF65-F5344CB8AC3E}">
        <p14:creationId xmlns:p14="http://schemas.microsoft.com/office/powerpoint/2010/main" val="398374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a:t>
            </a:r>
          </a:p>
        </p:txBody>
      </p:sp>
      <p:sp>
        <p:nvSpPr>
          <p:cNvPr id="3" name="Content Placeholder 2"/>
          <p:cNvSpPr>
            <a:spLocks noGrp="1"/>
          </p:cNvSpPr>
          <p:nvPr>
            <p:ph idx="1"/>
          </p:nvPr>
        </p:nvSpPr>
        <p:spPr>
          <a:xfrm>
            <a:off x="457200" y="2057400"/>
            <a:ext cx="8229600" cy="4121001"/>
          </a:xfrm>
        </p:spPr>
        <p:txBody>
          <a:bodyPr/>
          <a:lstStyle/>
          <a:p>
            <a:pPr marL="0" indent="0">
              <a:buNone/>
            </a:pPr>
            <a:r>
              <a:rPr lang="en-US" sz="2800" dirty="0"/>
              <a:t>The Department of Defense (DoD) Trafficking in Persons General Awareness Training contains language and images depicting physical violence and sexual violence to accurately portray the nature of trafficking in persons. DoD has determined that this level of candor is necessary in order to properly convey the subject matter. </a:t>
            </a:r>
          </a:p>
        </p:txBody>
      </p:sp>
    </p:spTree>
    <p:extLst>
      <p:ext uri="{BB962C8B-B14F-4D97-AF65-F5344CB8AC3E}">
        <p14:creationId xmlns:p14="http://schemas.microsoft.com/office/powerpoint/2010/main" val="252015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89" y="1066800"/>
            <a:ext cx="8115300" cy="697468"/>
          </a:xfrm>
        </p:spPr>
        <p:txBody>
          <a:bodyPr/>
          <a:lstStyle/>
          <a:p>
            <a:r>
              <a:rPr lang="en-US" sz="2800" b="1" dirty="0"/>
              <a:t>Trafficking Victims Protection Act (TVPA) of 2000</a:t>
            </a:r>
            <a:br>
              <a:rPr lang="en-US" sz="2800" b="1" dirty="0"/>
            </a:br>
            <a:r>
              <a:rPr lang="en-US" sz="2800" b="1" dirty="0"/>
              <a:t/>
            </a:r>
            <a:br>
              <a:rPr lang="en-US" sz="2800" b="1" dirty="0"/>
            </a:br>
            <a:endParaRPr lang="en-US" sz="3200" b="1" dirty="0"/>
          </a:p>
        </p:txBody>
      </p:sp>
      <p:sp>
        <p:nvSpPr>
          <p:cNvPr id="3" name="Content Placeholder 2"/>
          <p:cNvSpPr>
            <a:spLocks noGrp="1"/>
          </p:cNvSpPr>
          <p:nvPr>
            <p:ph idx="1"/>
          </p:nvPr>
        </p:nvSpPr>
        <p:spPr>
          <a:xfrm>
            <a:off x="396039" y="1764268"/>
            <a:ext cx="8229600" cy="4484132"/>
          </a:xfrm>
        </p:spPr>
        <p:txBody>
          <a:bodyPr/>
          <a:lstStyle/>
          <a:p>
            <a:r>
              <a:rPr lang="en-US" sz="2200" dirty="0"/>
              <a:t>Establishes a whole of government approach to combating trafficking in persons. </a:t>
            </a:r>
          </a:p>
          <a:p>
            <a:r>
              <a:rPr lang="en-US" sz="2200" dirty="0"/>
              <a:t>Sets a 3P framework:</a:t>
            </a:r>
          </a:p>
          <a:p>
            <a:pPr lvl="1"/>
            <a:r>
              <a:rPr lang="en-US" sz="2200" b="1" dirty="0"/>
              <a:t>Prevention</a:t>
            </a:r>
            <a:r>
              <a:rPr lang="en-US" sz="2200" dirty="0"/>
              <a:t>:  Encourages education, awareness and training to understand trafficking, identify victims, and respond appropriately</a:t>
            </a:r>
          </a:p>
          <a:p>
            <a:pPr lvl="1"/>
            <a:r>
              <a:rPr lang="en-US" sz="2200" b="1" dirty="0"/>
              <a:t>Prosecution</a:t>
            </a:r>
            <a:r>
              <a:rPr lang="en-US" sz="2200" dirty="0"/>
              <a:t>:  Encourages a vigorous law enforcement response to traffickers</a:t>
            </a:r>
          </a:p>
          <a:p>
            <a:pPr lvl="1"/>
            <a:r>
              <a:rPr lang="en-US" sz="2200" b="1" dirty="0"/>
              <a:t>Protection and assistance</a:t>
            </a:r>
            <a:r>
              <a:rPr lang="en-US" sz="2200" dirty="0"/>
              <a:t>: Provides holistic services for survivors </a:t>
            </a:r>
          </a:p>
          <a:p>
            <a:r>
              <a:rPr lang="en-US" sz="2200" dirty="0"/>
              <a:t>TVPA was reauthorized in 2003, 2005, 2008, 2013, and 2018.</a:t>
            </a:r>
          </a:p>
        </p:txBody>
      </p:sp>
    </p:spTree>
    <p:extLst>
      <p:ext uri="{BB962C8B-B14F-4D97-AF65-F5344CB8AC3E}">
        <p14:creationId xmlns:p14="http://schemas.microsoft.com/office/powerpoint/2010/main" val="356135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42" y="914399"/>
            <a:ext cx="8267700" cy="685801"/>
          </a:xfrm>
        </p:spPr>
        <p:txBody>
          <a:bodyPr/>
          <a:lstStyle/>
          <a:p>
            <a:r>
              <a:rPr lang="en-US" sz="3600" b="1" dirty="0"/>
              <a:t>U.S. Government’s Zero Tolerance Policy</a:t>
            </a:r>
          </a:p>
        </p:txBody>
      </p:sp>
      <p:sp>
        <p:nvSpPr>
          <p:cNvPr id="3" name="Content Placeholder 2"/>
          <p:cNvSpPr>
            <a:spLocks noGrp="1"/>
          </p:cNvSpPr>
          <p:nvPr>
            <p:ph idx="1"/>
          </p:nvPr>
        </p:nvSpPr>
        <p:spPr>
          <a:xfrm>
            <a:off x="479611" y="1828800"/>
            <a:ext cx="8229600" cy="4121001"/>
          </a:xfrm>
        </p:spPr>
        <p:txBody>
          <a:bodyPr/>
          <a:lstStyle/>
          <a:p>
            <a:r>
              <a:rPr lang="en-US" sz="2400" dirty="0"/>
              <a:t>The United States adopted a zero-tolerance policy with the signing of the </a:t>
            </a:r>
            <a:r>
              <a:rPr lang="en-US" sz="2400" b="1" dirty="0"/>
              <a:t>National Security Presidential Directive 22</a:t>
            </a:r>
            <a:r>
              <a:rPr lang="en-US" sz="2400" dirty="0"/>
              <a:t> (NSPD-22) in 2002.</a:t>
            </a:r>
          </a:p>
          <a:p>
            <a:pPr marL="0" indent="0">
              <a:buNone/>
            </a:pPr>
            <a:endParaRPr lang="en-US" sz="2400" dirty="0"/>
          </a:p>
          <a:p>
            <a:r>
              <a:rPr lang="en-US" sz="2400" b="1" dirty="0"/>
              <a:t>DoD Instruction 2200.01, “Combating Trafficking in Persons (CTIP),” </a:t>
            </a:r>
            <a:r>
              <a:rPr lang="en-US" sz="2400" dirty="0"/>
              <a:t>established DoD TIP policies, responsibilities, and reporting requirement for promoting the U.S. Government’s zero tolerance policy within the DoD. (first published in 2007, updated in 2010, 2015, and 2019)</a:t>
            </a:r>
          </a:p>
        </p:txBody>
      </p:sp>
    </p:spTree>
    <p:extLst>
      <p:ext uri="{BB962C8B-B14F-4D97-AF65-F5344CB8AC3E}">
        <p14:creationId xmlns:p14="http://schemas.microsoft.com/office/powerpoint/2010/main" val="138274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6800"/>
            <a:ext cx="8267700" cy="609600"/>
          </a:xfrm>
        </p:spPr>
        <p:txBody>
          <a:bodyPr/>
          <a:lstStyle/>
          <a:p>
            <a:r>
              <a:rPr lang="en-US" sz="2800" b="1" dirty="0"/>
              <a:t>Uniform Code of Military Justice (UCMJ), Article 134</a:t>
            </a:r>
          </a:p>
        </p:txBody>
      </p:sp>
      <p:sp>
        <p:nvSpPr>
          <p:cNvPr id="3" name="Content Placeholder 2"/>
          <p:cNvSpPr>
            <a:spLocks noGrp="1"/>
          </p:cNvSpPr>
          <p:nvPr>
            <p:ph idx="1"/>
          </p:nvPr>
        </p:nvSpPr>
        <p:spPr>
          <a:xfrm>
            <a:off x="304800" y="1828800"/>
            <a:ext cx="8229600" cy="4121001"/>
          </a:xfrm>
        </p:spPr>
        <p:txBody>
          <a:bodyPr/>
          <a:lstStyle/>
          <a:p>
            <a:r>
              <a:rPr lang="en-US" sz="2200" dirty="0"/>
              <a:t>Criminal code that applies to Service members, and in time of declared war or a contingency operation, persons serving with or accompanying U.S. Armed Forces in the field.  </a:t>
            </a:r>
          </a:p>
          <a:p>
            <a:pPr marL="0" indent="0">
              <a:buNone/>
            </a:pPr>
            <a:endParaRPr lang="en-US" sz="1000" dirty="0"/>
          </a:p>
          <a:p>
            <a:r>
              <a:rPr lang="en-US" sz="2200" dirty="0"/>
              <a:t>Prosecutable offenses </a:t>
            </a:r>
            <a:r>
              <a:rPr lang="en-US" sz="2200" dirty="0">
                <a:solidFill>
                  <a:prstClr val="black"/>
                </a:solidFill>
              </a:rPr>
              <a:t>under UCMJ </a:t>
            </a:r>
            <a:r>
              <a:rPr lang="en-US" sz="2200" dirty="0"/>
              <a:t>related to sex trafficking include:</a:t>
            </a:r>
          </a:p>
          <a:p>
            <a:pPr lvl="1"/>
            <a:r>
              <a:rPr lang="en-US" sz="2200" dirty="0"/>
              <a:t>Prostitution</a:t>
            </a:r>
          </a:p>
          <a:p>
            <a:pPr lvl="1"/>
            <a:r>
              <a:rPr lang="en-US" sz="2200" dirty="0"/>
              <a:t>Patronizing a prostitute</a:t>
            </a:r>
          </a:p>
          <a:p>
            <a:pPr lvl="1"/>
            <a:r>
              <a:rPr lang="en-US" sz="2200" dirty="0"/>
              <a:t>Pandering by compelling</a:t>
            </a:r>
          </a:p>
          <a:p>
            <a:pPr lvl="1"/>
            <a:r>
              <a:rPr lang="en-US" sz="2200" dirty="0"/>
              <a:t>Inducing, enticing, or procuring an act of prostitution</a:t>
            </a:r>
          </a:p>
          <a:p>
            <a:pPr lvl="1"/>
            <a:r>
              <a:rPr lang="en-US" sz="2200" dirty="0"/>
              <a:t>Pandering by arranging or receiving consideration for arranging for sexual intercourse or sodomy</a:t>
            </a:r>
          </a:p>
        </p:txBody>
      </p:sp>
    </p:spTree>
    <p:extLst>
      <p:ext uri="{BB962C8B-B14F-4D97-AF65-F5344CB8AC3E}">
        <p14:creationId xmlns:p14="http://schemas.microsoft.com/office/powerpoint/2010/main" val="362168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Question 3</a:t>
            </a:r>
          </a:p>
        </p:txBody>
      </p:sp>
      <p:sp>
        <p:nvSpPr>
          <p:cNvPr id="3" name="Content Placeholder 2"/>
          <p:cNvSpPr>
            <a:spLocks noGrp="1"/>
          </p:cNvSpPr>
          <p:nvPr>
            <p:ph idx="1"/>
          </p:nvPr>
        </p:nvSpPr>
        <p:spPr/>
        <p:txBody>
          <a:bodyPr/>
          <a:lstStyle/>
          <a:p>
            <a:pPr marL="0" indent="0" algn="ctr">
              <a:buNone/>
            </a:pPr>
            <a:r>
              <a:rPr lang="en-US" sz="4000" dirty="0"/>
              <a:t>True/False:</a:t>
            </a:r>
          </a:p>
          <a:p>
            <a:pPr marL="0" indent="0">
              <a:buNone/>
            </a:pPr>
            <a:r>
              <a:rPr lang="en-US" sz="4000" dirty="0"/>
              <a:t>Trafficking in persons is not a problem in the Department of Defense.</a:t>
            </a:r>
          </a:p>
          <a:p>
            <a:pPr marL="514350" indent="-514350">
              <a:buFont typeface="+mj-lt"/>
              <a:buAutoNum type="alphaUcPeriod"/>
            </a:pPr>
            <a:r>
              <a:rPr lang="en-US" sz="4000" dirty="0"/>
              <a:t>True</a:t>
            </a:r>
          </a:p>
          <a:p>
            <a:pPr marL="514350" indent="-514350">
              <a:buFont typeface="+mj-lt"/>
              <a:buAutoNum type="alphaUcPeriod"/>
            </a:pPr>
            <a:r>
              <a:rPr lang="en-US" sz="4000" dirty="0"/>
              <a:t>False</a:t>
            </a:r>
          </a:p>
          <a:p>
            <a:pPr marL="0" indent="0" algn="ctr">
              <a:buNone/>
            </a:pPr>
            <a:endParaRPr lang="en-US" dirty="0"/>
          </a:p>
        </p:txBody>
      </p:sp>
    </p:spTree>
    <p:extLst>
      <p:ext uri="{BB962C8B-B14F-4D97-AF65-F5344CB8AC3E}">
        <p14:creationId xmlns:p14="http://schemas.microsoft.com/office/powerpoint/2010/main" val="57147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6800"/>
            <a:ext cx="8267700" cy="395337"/>
          </a:xfrm>
        </p:spPr>
        <p:txBody>
          <a:bodyPr/>
          <a:lstStyle/>
          <a:p>
            <a:r>
              <a:rPr lang="en-US" sz="2800" b="1" dirty="0"/>
              <a:t>National Defense Authorization Act (NDAA), 2013</a:t>
            </a:r>
          </a:p>
        </p:txBody>
      </p:sp>
      <p:sp>
        <p:nvSpPr>
          <p:cNvPr id="3" name="Content Placeholder 2"/>
          <p:cNvSpPr>
            <a:spLocks noGrp="1"/>
          </p:cNvSpPr>
          <p:nvPr>
            <p:ph idx="1"/>
          </p:nvPr>
        </p:nvSpPr>
        <p:spPr>
          <a:xfrm>
            <a:off x="433137" y="1676400"/>
            <a:ext cx="8229600" cy="4876800"/>
          </a:xfrm>
        </p:spPr>
        <p:txBody>
          <a:bodyPr/>
          <a:lstStyle/>
          <a:p>
            <a:pPr marL="0" indent="0">
              <a:buNone/>
            </a:pPr>
            <a:r>
              <a:rPr lang="en-US" sz="1900" b="1" dirty="0"/>
              <a:t>Title XVII, “Ending Trafficking in Government Contracting”</a:t>
            </a:r>
          </a:p>
          <a:p>
            <a:r>
              <a:rPr lang="en-US" sz="1900" dirty="0"/>
              <a:t>Allows the government to terminate a contract if the prime or subcontractor commits acts that directly support or advance trafficking in persons. Such acts include:</a:t>
            </a:r>
          </a:p>
          <a:p>
            <a:pPr lvl="1"/>
            <a:r>
              <a:rPr lang="en-US" sz="1900" dirty="0"/>
              <a:t>Confiscating an employee’s identity or immigration documents</a:t>
            </a:r>
          </a:p>
          <a:p>
            <a:pPr lvl="1"/>
            <a:r>
              <a:rPr lang="en-US" sz="1900" dirty="0"/>
              <a:t>Failing to provide return transportation or pay for return transportation costs</a:t>
            </a:r>
          </a:p>
          <a:p>
            <a:pPr lvl="1"/>
            <a:r>
              <a:rPr lang="en-US" sz="1900" dirty="0"/>
              <a:t>Offering employment using fraudulent or misleading pretenses </a:t>
            </a:r>
          </a:p>
          <a:p>
            <a:pPr lvl="1"/>
            <a:r>
              <a:rPr lang="en-US" sz="1900" dirty="0">
                <a:solidFill>
                  <a:prstClr val="black"/>
                </a:solidFill>
              </a:rPr>
              <a:t>Providing housing that fails to meet the host country’s housing and safety standards</a:t>
            </a:r>
            <a:endParaRPr lang="en-US" sz="1900" dirty="0"/>
          </a:p>
          <a:p>
            <a:pPr lvl="1"/>
            <a:r>
              <a:rPr lang="en-US" sz="1900" dirty="0"/>
              <a:t>Charging recruitment fees </a:t>
            </a:r>
          </a:p>
          <a:p>
            <a:pPr lvl="0"/>
            <a:r>
              <a:rPr lang="en-US" sz="1900" dirty="0"/>
              <a:t>Imposes monitoring, reporting, and compliance plan requirements on DoD to ensure the U.S. government taxpayer money does not support human trafficking</a:t>
            </a:r>
          </a:p>
          <a:p>
            <a:pPr marL="0" lvl="0" indent="0">
              <a:buNone/>
            </a:pPr>
            <a:endParaRPr lang="en-US" sz="1800" dirty="0">
              <a:solidFill>
                <a:srgbClr val="FF0000"/>
              </a:solidFill>
            </a:endParaRPr>
          </a:p>
        </p:txBody>
      </p:sp>
    </p:spTree>
    <p:extLst>
      <p:ext uri="{BB962C8B-B14F-4D97-AF65-F5344CB8AC3E}">
        <p14:creationId xmlns:p14="http://schemas.microsoft.com/office/powerpoint/2010/main" val="156612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08304"/>
            <a:ext cx="8001000" cy="762000"/>
          </a:xfrm>
        </p:spPr>
        <p:txBody>
          <a:bodyPr/>
          <a:lstStyle/>
          <a:p>
            <a:r>
              <a:rPr lang="en-US" sz="2800" b="1" dirty="0"/>
              <a:t>Federal Acquisition </a:t>
            </a:r>
            <a:r>
              <a:rPr lang="en-US" sz="2800" b="1" dirty="0" smtClean="0"/>
              <a:t>Regulation (FAR) Subpart 22.17</a:t>
            </a:r>
            <a:r>
              <a:rPr lang="en-US" sz="2800" b="1" dirty="0"/>
              <a:t>, </a:t>
            </a:r>
            <a:br>
              <a:rPr lang="en-US" sz="2800" b="1" dirty="0"/>
            </a:br>
            <a:r>
              <a:rPr lang="en-US" sz="2800" b="1" dirty="0"/>
              <a:t>“Combating Trafficking in Persons” </a:t>
            </a:r>
            <a:br>
              <a:rPr lang="en-US" sz="2800" b="1" dirty="0"/>
            </a:br>
            <a:endParaRPr lang="en-US" sz="2800" b="1" dirty="0"/>
          </a:p>
        </p:txBody>
      </p:sp>
      <p:sp>
        <p:nvSpPr>
          <p:cNvPr id="3" name="Content Placeholder 2"/>
          <p:cNvSpPr>
            <a:spLocks noGrp="1"/>
          </p:cNvSpPr>
          <p:nvPr>
            <p:ph idx="1"/>
          </p:nvPr>
        </p:nvSpPr>
        <p:spPr>
          <a:xfrm>
            <a:off x="533400" y="1905000"/>
            <a:ext cx="8115300" cy="3950208"/>
          </a:xfrm>
        </p:spPr>
        <p:txBody>
          <a:bodyPr/>
          <a:lstStyle/>
          <a:p>
            <a:pPr marL="0" lvl="0" indent="0" fontAlgn="auto">
              <a:spcBef>
                <a:spcPts val="0"/>
              </a:spcBef>
              <a:spcAft>
                <a:spcPts val="0"/>
              </a:spcAft>
              <a:buNone/>
            </a:pPr>
            <a:endParaRPr lang="en-US" sz="900" dirty="0" smtClean="0">
              <a:solidFill>
                <a:prstClr val="black"/>
              </a:solidFill>
            </a:endParaRPr>
          </a:p>
          <a:p>
            <a:pPr marL="0" lvl="0" indent="0" fontAlgn="auto">
              <a:spcBef>
                <a:spcPts val="0"/>
              </a:spcBef>
              <a:spcAft>
                <a:spcPts val="0"/>
              </a:spcAft>
              <a:buNone/>
            </a:pPr>
            <a:r>
              <a:rPr lang="en-US" sz="2200" dirty="0" smtClean="0">
                <a:solidFill>
                  <a:prstClr val="black"/>
                </a:solidFill>
              </a:rPr>
              <a:t>During </a:t>
            </a:r>
            <a:r>
              <a:rPr lang="en-US" sz="2200" dirty="0">
                <a:solidFill>
                  <a:prstClr val="black"/>
                </a:solidFill>
              </a:rPr>
              <a:t>the performance of the contract, contractors, contractor employees, and their agents shall not</a:t>
            </a:r>
            <a:r>
              <a:rPr lang="en-US" sz="2200" dirty="0" smtClean="0">
                <a:solidFill>
                  <a:prstClr val="black"/>
                </a:solidFill>
              </a:rPr>
              <a:t>:</a:t>
            </a:r>
          </a:p>
          <a:p>
            <a:pPr marL="0" lvl="0" indent="0" fontAlgn="auto">
              <a:spcBef>
                <a:spcPts val="0"/>
              </a:spcBef>
              <a:spcAft>
                <a:spcPts val="0"/>
              </a:spcAft>
              <a:buNone/>
            </a:pPr>
            <a:endParaRPr lang="en-US" sz="2200" dirty="0">
              <a:solidFill>
                <a:prstClr val="black"/>
              </a:solidFill>
            </a:endParaRPr>
          </a:p>
          <a:p>
            <a:pPr fontAlgn="auto">
              <a:spcBef>
                <a:spcPts val="0"/>
              </a:spcBef>
              <a:spcAft>
                <a:spcPts val="0"/>
              </a:spcAft>
            </a:pPr>
            <a:r>
              <a:rPr lang="en-US" sz="2200" dirty="0">
                <a:solidFill>
                  <a:prstClr val="black"/>
                </a:solidFill>
              </a:rPr>
              <a:t>Engage in severe forms of trafficking in persons;</a:t>
            </a:r>
          </a:p>
          <a:p>
            <a:pPr fontAlgn="auto">
              <a:spcBef>
                <a:spcPts val="0"/>
              </a:spcBef>
              <a:spcAft>
                <a:spcPts val="0"/>
              </a:spcAft>
            </a:pPr>
            <a:r>
              <a:rPr lang="en-US" sz="2200" dirty="0">
                <a:solidFill>
                  <a:prstClr val="black"/>
                </a:solidFill>
              </a:rPr>
              <a:t>Procure commercial sex acts;</a:t>
            </a:r>
          </a:p>
          <a:p>
            <a:pPr fontAlgn="auto">
              <a:spcBef>
                <a:spcPts val="0"/>
              </a:spcBef>
              <a:spcAft>
                <a:spcPts val="0"/>
              </a:spcAft>
            </a:pPr>
            <a:r>
              <a:rPr lang="en-US" sz="2200" dirty="0">
                <a:solidFill>
                  <a:prstClr val="black"/>
                </a:solidFill>
              </a:rPr>
              <a:t>Use forced labor;</a:t>
            </a:r>
          </a:p>
          <a:p>
            <a:pPr fontAlgn="auto">
              <a:spcBef>
                <a:spcPts val="0"/>
              </a:spcBef>
              <a:spcAft>
                <a:spcPts val="0"/>
              </a:spcAft>
            </a:pPr>
            <a:r>
              <a:rPr lang="en-US" sz="2200" dirty="0">
                <a:solidFill>
                  <a:prstClr val="black"/>
                </a:solidFill>
              </a:rPr>
              <a:t>Destroy, conceal, confiscate, or otherwise deny access by an employee to the employee’s identity or immigration documents.</a:t>
            </a:r>
          </a:p>
          <a:p>
            <a:pPr fontAlgn="auto">
              <a:spcBef>
                <a:spcPts val="0"/>
              </a:spcBef>
              <a:spcAft>
                <a:spcPts val="0"/>
              </a:spcAft>
            </a:pPr>
            <a:r>
              <a:rPr lang="en-US" sz="2200" dirty="0" smtClean="0">
                <a:solidFill>
                  <a:prstClr val="black"/>
                </a:solidFill>
              </a:rPr>
              <a:t>Charge </a:t>
            </a:r>
            <a:r>
              <a:rPr lang="en-US" sz="2200" dirty="0">
                <a:solidFill>
                  <a:prstClr val="black"/>
                </a:solidFill>
              </a:rPr>
              <a:t>Recruitment Fees </a:t>
            </a:r>
            <a:r>
              <a:rPr lang="en-US" sz="2200" dirty="0" smtClean="0">
                <a:solidFill>
                  <a:prstClr val="black"/>
                </a:solidFill>
              </a:rPr>
              <a:t>to employees or prospective employees</a:t>
            </a:r>
            <a:endParaRPr lang="en-US" sz="2200" dirty="0"/>
          </a:p>
        </p:txBody>
      </p:sp>
    </p:spTree>
    <p:extLst>
      <p:ext uri="{BB962C8B-B14F-4D97-AF65-F5344CB8AC3E}">
        <p14:creationId xmlns:p14="http://schemas.microsoft.com/office/powerpoint/2010/main" val="157972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90600"/>
            <a:ext cx="8267700" cy="685800"/>
          </a:xfrm>
        </p:spPr>
        <p:txBody>
          <a:bodyPr/>
          <a:lstStyle/>
          <a:p>
            <a:r>
              <a:rPr lang="en-US" sz="3200" b="1" dirty="0"/>
              <a:t>Justice for Victims of Trafficking Act (JVTA) </a:t>
            </a:r>
          </a:p>
        </p:txBody>
      </p:sp>
      <p:sp>
        <p:nvSpPr>
          <p:cNvPr id="3" name="Content Placeholder 2"/>
          <p:cNvSpPr>
            <a:spLocks noGrp="1"/>
          </p:cNvSpPr>
          <p:nvPr>
            <p:ph idx="1"/>
          </p:nvPr>
        </p:nvSpPr>
        <p:spPr>
          <a:xfrm>
            <a:off x="457200" y="1828800"/>
            <a:ext cx="8229600" cy="4121001"/>
          </a:xfrm>
        </p:spPr>
        <p:txBody>
          <a:bodyPr/>
          <a:lstStyle/>
          <a:p>
            <a:pPr marL="0" indent="0">
              <a:buNone/>
            </a:pPr>
            <a:r>
              <a:rPr lang="en-US" sz="2400" dirty="0"/>
              <a:t>The JVTA (2015) enhances victims services and increases training for federal personnel.  Provisions include:</a:t>
            </a:r>
          </a:p>
          <a:p>
            <a:pPr lvl="1"/>
            <a:r>
              <a:rPr lang="en-US" sz="2400" dirty="0"/>
              <a:t>Increases penalties for traffickers and buyers</a:t>
            </a:r>
          </a:p>
          <a:p>
            <a:pPr lvl="1"/>
            <a:r>
              <a:rPr lang="en-US" sz="2400" dirty="0"/>
              <a:t>Expands the definition of sex trafficking </a:t>
            </a:r>
            <a:r>
              <a:rPr lang="en-US" sz="2400" dirty="0" smtClean="0"/>
              <a:t>to </a:t>
            </a:r>
            <a:r>
              <a:rPr lang="en-US" sz="2400" dirty="0"/>
              <a:t>those patronizing </a:t>
            </a:r>
            <a:r>
              <a:rPr lang="en-US" sz="2400" dirty="0" smtClean="0"/>
              <a:t>a prostitute and </a:t>
            </a:r>
            <a:r>
              <a:rPr lang="en-US" sz="2400" dirty="0"/>
              <a:t>soliciting commercial </a:t>
            </a:r>
            <a:r>
              <a:rPr lang="en-US" sz="2400" dirty="0" smtClean="0"/>
              <a:t>sex</a:t>
            </a:r>
            <a:endParaRPr lang="en-US" sz="2400" dirty="0"/>
          </a:p>
          <a:p>
            <a:pPr lvl="1"/>
            <a:r>
              <a:rPr lang="en-US" sz="2400" dirty="0" smtClean="0"/>
              <a:t>Requires DoD to provide </a:t>
            </a:r>
            <a:r>
              <a:rPr lang="en-US" sz="2400" dirty="0"/>
              <a:t>DOJ with sex offender registration information for persons required to register who are released from military corrections facilities or convicted under the Uniform Code of Military Justice (UCMJ) and sentences without confinement </a:t>
            </a:r>
          </a:p>
        </p:txBody>
      </p:sp>
    </p:spTree>
    <p:extLst>
      <p:ext uri="{BB962C8B-B14F-4D97-AF65-F5344CB8AC3E}">
        <p14:creationId xmlns:p14="http://schemas.microsoft.com/office/powerpoint/2010/main" val="3805085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0"/>
            <a:ext cx="8915400" cy="5074920"/>
          </a:xfrm>
          <a:prstGeom prst="rect">
            <a:avLst/>
          </a:prstGeom>
        </p:spPr>
      </p:pic>
      <p:sp>
        <p:nvSpPr>
          <p:cNvPr id="4" name="TextBox 3"/>
          <p:cNvSpPr txBox="1"/>
          <p:nvPr/>
        </p:nvSpPr>
        <p:spPr>
          <a:xfrm>
            <a:off x="838200" y="990600"/>
            <a:ext cx="7543800" cy="523220"/>
          </a:xfrm>
          <a:prstGeom prst="rect">
            <a:avLst/>
          </a:prstGeom>
          <a:noFill/>
        </p:spPr>
        <p:txBody>
          <a:bodyPr wrap="square" rtlCol="0">
            <a:spAutoFit/>
          </a:bodyPr>
          <a:lstStyle/>
          <a:p>
            <a:r>
              <a:rPr lang="en-US" sz="2800" b="1" dirty="0"/>
              <a:t>TIP Concerns in DoD’s Areas of Responsibility</a:t>
            </a:r>
          </a:p>
        </p:txBody>
      </p:sp>
    </p:spTree>
    <p:extLst>
      <p:ext uri="{BB962C8B-B14F-4D97-AF65-F5344CB8AC3E}">
        <p14:creationId xmlns:p14="http://schemas.microsoft.com/office/powerpoint/2010/main" val="422143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990600"/>
            <a:ext cx="8267700" cy="1066800"/>
          </a:xfrm>
        </p:spPr>
        <p:txBody>
          <a:bodyPr/>
          <a:lstStyle/>
          <a:p>
            <a:pPr lvl="0" fontAlgn="auto">
              <a:spcBef>
                <a:spcPts val="0"/>
              </a:spcBef>
              <a:spcAft>
                <a:spcPts val="0"/>
              </a:spcAft>
            </a:pPr>
            <a:r>
              <a:rPr lang="en-US" sz="2800" b="1" dirty="0">
                <a:solidFill>
                  <a:prstClr val="black"/>
                </a:solidFill>
                <a:ea typeface="+mn-ea"/>
                <a:cs typeface="+mn-cs"/>
              </a:rPr>
              <a:t>TIP Concerns in DoD’s Areas of Responsibility</a:t>
            </a:r>
            <a:br>
              <a:rPr lang="en-US" sz="2800" b="1" dirty="0">
                <a:solidFill>
                  <a:prstClr val="black"/>
                </a:solidFill>
                <a:ea typeface="+mn-ea"/>
                <a:cs typeface="+mn-cs"/>
              </a:rPr>
            </a:br>
            <a:endParaRPr lang="en-US" dirty="0"/>
          </a:p>
        </p:txBody>
      </p:sp>
      <p:sp>
        <p:nvSpPr>
          <p:cNvPr id="6" name="Content Placeholder 5"/>
          <p:cNvSpPr>
            <a:spLocks noGrp="1"/>
          </p:cNvSpPr>
          <p:nvPr>
            <p:ph idx="1"/>
          </p:nvPr>
        </p:nvSpPr>
        <p:spPr>
          <a:xfrm>
            <a:off x="152400" y="1676400"/>
            <a:ext cx="8229600" cy="5181600"/>
          </a:xfrm>
        </p:spPr>
        <p:txBody>
          <a:bodyPr/>
          <a:lstStyle/>
          <a:p>
            <a:pPr marL="171450" indent="-171450" fontAlgn="auto">
              <a:spcBef>
                <a:spcPts val="0"/>
              </a:spcBef>
              <a:spcAft>
                <a:spcPts val="1200"/>
              </a:spcAft>
              <a:buFont typeface="Arial" panose="020B0604020202020204" pitchFamily="34" charset="0"/>
              <a:buChar char="•"/>
              <a:defRPr/>
            </a:pPr>
            <a:r>
              <a:rPr lang="en-US" sz="2400" b="1" dirty="0"/>
              <a:t>AFRICOM: </a:t>
            </a:r>
            <a:r>
              <a:rPr lang="en-US" sz="2400" dirty="0"/>
              <a:t>One type of human trafficking in AFRICOM is child soldiering, which is a problem in Nigeria, Rwanda, Somalia, Sudan, South Sudan, and the Democratic Republic of the Congo. According to UNICEF, there are more than 17,000 child soldiers in South Sudan alone. These children fight for both rebel forces and the government. </a:t>
            </a:r>
            <a:endParaRPr lang="en-US" sz="2400" b="1" dirty="0"/>
          </a:p>
          <a:p>
            <a:pPr marL="171450" lvl="0" indent="-171450" fontAlgn="auto">
              <a:spcBef>
                <a:spcPts val="0"/>
              </a:spcBef>
              <a:spcAft>
                <a:spcPts val="1200"/>
              </a:spcAft>
              <a:buFont typeface="Arial" panose="020B0604020202020204" pitchFamily="34" charset="0"/>
              <a:buChar char="•"/>
              <a:defRPr/>
            </a:pPr>
            <a:r>
              <a:rPr lang="en-US" sz="2400" b="1" dirty="0" smtClean="0"/>
              <a:t>EUCOM</a:t>
            </a:r>
            <a:r>
              <a:rPr lang="en-US" sz="2400" b="1" dirty="0"/>
              <a:t>: </a:t>
            </a:r>
            <a:r>
              <a:rPr lang="en-US" sz="2400" dirty="0"/>
              <a:t>Many countries have legalized prostitution and U.S. military members can be prime targets for the sex industry. </a:t>
            </a:r>
            <a:r>
              <a:rPr lang="en-US" sz="2400" dirty="0" smtClean="0"/>
              <a:t> DoD </a:t>
            </a:r>
            <a:r>
              <a:rPr lang="en-US" sz="2400" dirty="0"/>
              <a:t>members in the area </a:t>
            </a:r>
            <a:r>
              <a:rPr lang="en-US" sz="2400" dirty="0" smtClean="0"/>
              <a:t>need to remember even </a:t>
            </a:r>
            <a:r>
              <a:rPr lang="en-US" sz="2400" dirty="0"/>
              <a:t>though prostitution is legal in these countries, it is a </a:t>
            </a:r>
            <a:r>
              <a:rPr lang="en-US" sz="2400" dirty="0" smtClean="0"/>
              <a:t>punishable offense in the UCMJ, </a:t>
            </a:r>
            <a:r>
              <a:rPr lang="en-US" sz="2400" dirty="0"/>
              <a:t>Article 134 ,which prohibits patronizing </a:t>
            </a:r>
            <a:r>
              <a:rPr lang="en-US" sz="2400" dirty="0" smtClean="0"/>
              <a:t>a prostitute. </a:t>
            </a:r>
            <a:endParaRPr lang="en-US" sz="2400" dirty="0"/>
          </a:p>
          <a:p>
            <a:endParaRPr lang="en-US" dirty="0"/>
          </a:p>
        </p:txBody>
      </p:sp>
    </p:spTree>
    <p:extLst>
      <p:ext uri="{BB962C8B-B14F-4D97-AF65-F5344CB8AC3E}">
        <p14:creationId xmlns:p14="http://schemas.microsoft.com/office/powerpoint/2010/main" val="33227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990600"/>
            <a:ext cx="8267700" cy="1066800"/>
          </a:xfrm>
        </p:spPr>
        <p:txBody>
          <a:bodyPr/>
          <a:lstStyle/>
          <a:p>
            <a:pPr lvl="0" fontAlgn="auto">
              <a:spcBef>
                <a:spcPts val="0"/>
              </a:spcBef>
              <a:spcAft>
                <a:spcPts val="0"/>
              </a:spcAft>
            </a:pPr>
            <a:r>
              <a:rPr lang="en-US" sz="2800" b="1" dirty="0">
                <a:solidFill>
                  <a:prstClr val="black"/>
                </a:solidFill>
                <a:ea typeface="+mn-ea"/>
                <a:cs typeface="+mn-cs"/>
              </a:rPr>
              <a:t>TIP Concerns in DoD’s Areas of Responsibility</a:t>
            </a:r>
            <a:br>
              <a:rPr lang="en-US" sz="2800" b="1" dirty="0">
                <a:solidFill>
                  <a:prstClr val="black"/>
                </a:solidFill>
                <a:ea typeface="+mn-ea"/>
                <a:cs typeface="+mn-cs"/>
              </a:rPr>
            </a:br>
            <a:endParaRPr lang="en-US" dirty="0"/>
          </a:p>
        </p:txBody>
      </p:sp>
      <p:sp>
        <p:nvSpPr>
          <p:cNvPr id="6" name="Content Placeholder 5"/>
          <p:cNvSpPr>
            <a:spLocks noGrp="1"/>
          </p:cNvSpPr>
          <p:nvPr>
            <p:ph idx="1"/>
          </p:nvPr>
        </p:nvSpPr>
        <p:spPr>
          <a:xfrm>
            <a:off x="411079" y="1752600"/>
            <a:ext cx="8229600" cy="4121001"/>
          </a:xfrm>
        </p:spPr>
        <p:txBody>
          <a:bodyPr/>
          <a:lstStyle/>
          <a:p>
            <a:pPr>
              <a:spcBef>
                <a:spcPts val="0"/>
              </a:spcBef>
              <a:spcAft>
                <a:spcPts val="1200"/>
              </a:spcAft>
            </a:pPr>
            <a:r>
              <a:rPr lang="en-US" sz="2400" b="1" dirty="0"/>
              <a:t>CENTCOM: </a:t>
            </a:r>
            <a:r>
              <a:rPr lang="en-US" sz="2400" dirty="0"/>
              <a:t>Other </a:t>
            </a:r>
            <a:r>
              <a:rPr lang="en-US" sz="2400" dirty="0" smtClean="0"/>
              <a:t>country nationals working for contractors are </a:t>
            </a:r>
            <a:r>
              <a:rPr lang="en-US" sz="2400" dirty="0"/>
              <a:t>vulnerable to deceptive hiring practices, substandard living conditions, unsafe or hazardous working conditions, and other forms of abuse. These workers can become an unstable element (insider threat) on military installations.</a:t>
            </a:r>
            <a:endParaRPr lang="en-US" sz="2400" b="1" dirty="0"/>
          </a:p>
          <a:p>
            <a:pPr>
              <a:spcBef>
                <a:spcPts val="0"/>
              </a:spcBef>
              <a:spcAft>
                <a:spcPts val="1200"/>
              </a:spcAft>
            </a:pPr>
            <a:r>
              <a:rPr lang="en-US" sz="2400" b="1" dirty="0"/>
              <a:t>PACOM: </a:t>
            </a:r>
            <a:r>
              <a:rPr lang="en-US" sz="2400" dirty="0"/>
              <a:t>Approximately two thirds of the estimated victims of human trafficking are in the Indo-Asia Pacific region, or reside within the U.S. Pacific Command Area of Responsibility. </a:t>
            </a:r>
            <a:r>
              <a:rPr lang="en-US" sz="2400" dirty="0" smtClean="0"/>
              <a:t> U.S</a:t>
            </a:r>
            <a:r>
              <a:rPr lang="en-US" sz="2400" dirty="0"/>
              <a:t>. military personnel can be prime targets for the sex industry in this region, with prostitution being a very common occurrence. </a:t>
            </a:r>
          </a:p>
          <a:p>
            <a:endParaRPr lang="en-US" dirty="0"/>
          </a:p>
        </p:txBody>
      </p:sp>
    </p:spTree>
    <p:extLst>
      <p:ext uri="{BB962C8B-B14F-4D97-AF65-F5344CB8AC3E}">
        <p14:creationId xmlns:p14="http://schemas.microsoft.com/office/powerpoint/2010/main" val="154207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77" y="838200"/>
            <a:ext cx="8267700" cy="685800"/>
          </a:xfrm>
        </p:spPr>
        <p:txBody>
          <a:bodyPr/>
          <a:lstStyle/>
          <a:p>
            <a:r>
              <a:rPr lang="en-US" sz="3600" b="1" dirty="0"/>
              <a:t>Introduction</a:t>
            </a:r>
          </a:p>
        </p:txBody>
      </p:sp>
      <p:sp>
        <p:nvSpPr>
          <p:cNvPr id="3" name="Content Placeholder 2"/>
          <p:cNvSpPr>
            <a:spLocks noGrp="1"/>
          </p:cNvSpPr>
          <p:nvPr>
            <p:ph idx="1"/>
          </p:nvPr>
        </p:nvSpPr>
        <p:spPr>
          <a:xfrm>
            <a:off x="356814" y="1676400"/>
            <a:ext cx="8229600" cy="5029200"/>
          </a:xfrm>
        </p:spPr>
        <p:txBody>
          <a:bodyPr/>
          <a:lstStyle/>
          <a:p>
            <a:pPr marL="0" indent="0">
              <a:buNone/>
            </a:pPr>
            <a:r>
              <a:rPr lang="en-US" sz="2000" b="1" dirty="0"/>
              <a:t>In this course, you will learn</a:t>
            </a:r>
            <a:r>
              <a:rPr lang="en-US" sz="2000" dirty="0"/>
              <a:t>:</a:t>
            </a:r>
          </a:p>
          <a:p>
            <a:r>
              <a:rPr lang="en-US" sz="1600" dirty="0"/>
              <a:t>(1) What constitutes Trafficking in Persons (TIP), and the term “severe forms </a:t>
            </a:r>
          </a:p>
          <a:p>
            <a:r>
              <a:rPr lang="en-US" sz="1600" dirty="0"/>
              <a:t>of trafficking in persons” as defined in Section 7102 of Title 22, U.S.C. </a:t>
            </a:r>
          </a:p>
          <a:p>
            <a:r>
              <a:rPr lang="en-US" sz="1600" dirty="0"/>
              <a:t>(2) Why TIP occurs. </a:t>
            </a:r>
          </a:p>
          <a:p>
            <a:r>
              <a:rPr lang="en-US" sz="1600" dirty="0"/>
              <a:t>(3) Who is involved in TIP. </a:t>
            </a:r>
          </a:p>
          <a:p>
            <a:r>
              <a:rPr lang="en-US" sz="1600" dirty="0"/>
              <a:t>(4) How TIP occurs. </a:t>
            </a:r>
          </a:p>
          <a:p>
            <a:r>
              <a:rPr lang="en-US" sz="1600" dirty="0"/>
              <a:t>(5) Methods in combating TIP.</a:t>
            </a:r>
          </a:p>
          <a:p>
            <a:r>
              <a:rPr lang="en-US" sz="1600" dirty="0"/>
              <a:t>(6) TIP laws and policies. </a:t>
            </a:r>
          </a:p>
          <a:p>
            <a:r>
              <a:rPr lang="en-US" sz="1600" dirty="0"/>
              <a:t>(7) The prevalence of DoD-related human trafficking. </a:t>
            </a:r>
          </a:p>
          <a:p>
            <a:r>
              <a:rPr lang="en-US" sz="1600" dirty="0"/>
              <a:t>(8) How human trafficking can affect mission readiness. </a:t>
            </a:r>
          </a:p>
          <a:p>
            <a:r>
              <a:rPr lang="en-US" sz="1600" dirty="0"/>
              <a:t>(9) The human trafficking concerns in the DoD. </a:t>
            </a:r>
          </a:p>
          <a:p>
            <a:r>
              <a:rPr lang="en-US" sz="1600" dirty="0"/>
              <a:t>(10) The basic characteristics of human trafficking crimes. </a:t>
            </a:r>
          </a:p>
          <a:p>
            <a:r>
              <a:rPr lang="en-US" sz="1600" dirty="0"/>
              <a:t>(11) Your role in combating human trafficking. </a:t>
            </a:r>
          </a:p>
          <a:p>
            <a:r>
              <a:rPr lang="en-US" sz="1600" dirty="0"/>
              <a:t>(12) Reporting procedures for alleged TIP violations.</a:t>
            </a:r>
          </a:p>
          <a:p>
            <a:pPr marL="0" indent="0">
              <a:buNone/>
            </a:pPr>
            <a:endParaRPr lang="en-US" sz="1600" dirty="0"/>
          </a:p>
        </p:txBody>
      </p:sp>
    </p:spTree>
    <p:extLst>
      <p:ext uri="{BB962C8B-B14F-4D97-AF65-F5344CB8AC3E}">
        <p14:creationId xmlns:p14="http://schemas.microsoft.com/office/powerpoint/2010/main" val="740966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990600"/>
            <a:ext cx="8267700" cy="1066800"/>
          </a:xfrm>
        </p:spPr>
        <p:txBody>
          <a:bodyPr/>
          <a:lstStyle/>
          <a:p>
            <a:pPr lvl="0" fontAlgn="auto">
              <a:spcBef>
                <a:spcPts val="0"/>
              </a:spcBef>
              <a:spcAft>
                <a:spcPts val="0"/>
              </a:spcAft>
            </a:pPr>
            <a:r>
              <a:rPr lang="en-US" sz="2800" b="1" dirty="0">
                <a:solidFill>
                  <a:prstClr val="black"/>
                </a:solidFill>
                <a:ea typeface="+mn-ea"/>
                <a:cs typeface="+mn-cs"/>
              </a:rPr>
              <a:t>TIP Concerns in DoD’s Areas of Responsibility</a:t>
            </a:r>
            <a:br>
              <a:rPr lang="en-US" sz="2800" b="1" dirty="0">
                <a:solidFill>
                  <a:prstClr val="black"/>
                </a:solidFill>
                <a:ea typeface="+mn-ea"/>
                <a:cs typeface="+mn-cs"/>
              </a:rPr>
            </a:br>
            <a:endParaRPr lang="en-US" dirty="0"/>
          </a:p>
        </p:txBody>
      </p:sp>
      <p:sp>
        <p:nvSpPr>
          <p:cNvPr id="6" name="Content Placeholder 5"/>
          <p:cNvSpPr>
            <a:spLocks noGrp="1"/>
          </p:cNvSpPr>
          <p:nvPr>
            <p:ph idx="1"/>
          </p:nvPr>
        </p:nvSpPr>
        <p:spPr>
          <a:xfrm>
            <a:off x="419100" y="1981200"/>
            <a:ext cx="8229600" cy="4121001"/>
          </a:xfrm>
        </p:spPr>
        <p:txBody>
          <a:bodyPr/>
          <a:lstStyle/>
          <a:p>
            <a:pPr marL="171450" indent="-171450" fontAlgn="auto">
              <a:spcBef>
                <a:spcPts val="0"/>
              </a:spcBef>
              <a:spcAft>
                <a:spcPts val="0"/>
              </a:spcAft>
              <a:buFont typeface="Arial" panose="020B0604020202020204" pitchFamily="34" charset="0"/>
              <a:buChar char="•"/>
              <a:defRPr/>
            </a:pPr>
            <a:r>
              <a:rPr lang="en-US" sz="2400" b="1" dirty="0"/>
              <a:t>NORTHCOM:  </a:t>
            </a:r>
            <a:r>
              <a:rPr lang="en-US" sz="2400" dirty="0"/>
              <a:t>Children, including the children of military members, may be prime targets for traffickers online, at schools, or in neighborhoods. </a:t>
            </a:r>
            <a:r>
              <a:rPr lang="en-US" sz="2400" dirty="0" smtClean="0"/>
              <a:t> Traffickers have </a:t>
            </a:r>
            <a:r>
              <a:rPr lang="en-US" sz="2400" dirty="0"/>
              <a:t>moved to sophisticated business models involving new technologies including smartphones, social media, and specialized apps. </a:t>
            </a:r>
            <a:endParaRPr lang="en-US" sz="2400" b="1" dirty="0"/>
          </a:p>
          <a:p>
            <a:pPr marL="171450" lvl="0" indent="-171450" fontAlgn="auto">
              <a:spcBef>
                <a:spcPts val="0"/>
              </a:spcBef>
              <a:spcAft>
                <a:spcPts val="0"/>
              </a:spcAft>
              <a:buFont typeface="Arial" panose="020B0604020202020204" pitchFamily="34" charset="0"/>
              <a:buChar char="•"/>
              <a:defRPr/>
            </a:pPr>
            <a:endParaRPr lang="en-US" sz="2400" b="1" dirty="0" smtClean="0"/>
          </a:p>
          <a:p>
            <a:pPr marL="171450" lvl="0" indent="-171450" fontAlgn="auto">
              <a:spcBef>
                <a:spcPts val="0"/>
              </a:spcBef>
              <a:spcAft>
                <a:spcPts val="0"/>
              </a:spcAft>
              <a:buFont typeface="Arial" panose="020B0604020202020204" pitchFamily="34" charset="0"/>
              <a:buChar char="•"/>
              <a:defRPr/>
            </a:pPr>
            <a:r>
              <a:rPr lang="en-US" sz="2400" b="1" dirty="0" smtClean="0"/>
              <a:t>SOUTHCOM</a:t>
            </a:r>
            <a:r>
              <a:rPr lang="en-US" sz="2400" b="1" dirty="0"/>
              <a:t>: </a:t>
            </a:r>
            <a:r>
              <a:rPr lang="en-US" sz="2400" dirty="0"/>
              <a:t>While trafficking crimes occur within the region, Latin America is a primary source region for victims trafficked to the U.S., including by transnational criminal networks such as MS-13.</a:t>
            </a:r>
            <a:endParaRPr lang="en-US" sz="2400" b="1" dirty="0"/>
          </a:p>
          <a:p>
            <a:endParaRPr lang="en-US" dirty="0"/>
          </a:p>
        </p:txBody>
      </p:sp>
    </p:spTree>
    <p:extLst>
      <p:ext uri="{BB962C8B-B14F-4D97-AF65-F5344CB8AC3E}">
        <p14:creationId xmlns:p14="http://schemas.microsoft.com/office/powerpoint/2010/main" val="4009623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8150" y="1981200"/>
            <a:ext cx="4972050" cy="4191000"/>
          </a:xfrm>
        </p:spPr>
        <p:txBody>
          <a:bodyPr/>
          <a:lstStyle/>
          <a:p>
            <a:r>
              <a:rPr lang="en-US" sz="2000" b="1" dirty="0"/>
              <a:t>If you suspect a trafficking in persons situation, REPORT IT IMMEDIATELY TO THE APPROPRIATE AUTHORITY</a:t>
            </a:r>
          </a:p>
          <a:p>
            <a:r>
              <a:rPr lang="en-US" sz="2000" b="1" dirty="0"/>
              <a:t>Report to:</a:t>
            </a:r>
          </a:p>
          <a:p>
            <a:pPr lvl="1">
              <a:spcAft>
                <a:spcPts val="1200"/>
              </a:spcAft>
              <a:buFont typeface="Arial" panose="020B0604020202020204" pitchFamily="34" charset="0"/>
              <a:buChar char="•"/>
            </a:pPr>
            <a:r>
              <a:rPr lang="en-US" sz="2000" dirty="0"/>
              <a:t>Chain of Command</a:t>
            </a:r>
          </a:p>
          <a:p>
            <a:pPr lvl="1">
              <a:spcAft>
                <a:spcPts val="1200"/>
              </a:spcAft>
              <a:buFont typeface="Arial" panose="020B0604020202020204" pitchFamily="34" charset="0"/>
              <a:buChar char="•"/>
            </a:pPr>
            <a:r>
              <a:rPr lang="en-US" sz="2000" dirty="0"/>
              <a:t>Department of Defense Inspector General (IG) Hotline: 1-800-424-9098, or visit </a:t>
            </a:r>
            <a:r>
              <a:rPr lang="en-US" sz="2000" dirty="0">
                <a:hlinkClick r:id="rId3"/>
              </a:rPr>
              <a:t>http://www.dodig.mil/hotline/</a:t>
            </a:r>
            <a:r>
              <a:rPr lang="en-US" sz="2000" dirty="0"/>
              <a:t>)</a:t>
            </a:r>
          </a:p>
          <a:p>
            <a:pPr lvl="1">
              <a:spcAft>
                <a:spcPts val="1200"/>
              </a:spcAft>
              <a:buFont typeface="Arial" panose="020B0604020202020204" pitchFamily="34" charset="0"/>
              <a:buChar char="•"/>
            </a:pPr>
            <a:r>
              <a:rPr lang="en-US" sz="2000" dirty="0"/>
              <a:t>National Human Trafficking Resource Center: 1-888-373-7888</a:t>
            </a:r>
          </a:p>
        </p:txBody>
      </p:sp>
      <p:pic>
        <p:nvPicPr>
          <p:cNvPr id="8" name="Content Placeholder 7" descr="Clipart - Red &lt;strong&gt;Phone&lt;/strong&g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715000" y="2590800"/>
            <a:ext cx="2768780" cy="2103120"/>
          </a:xfrm>
        </p:spPr>
      </p:pic>
      <p:sp>
        <p:nvSpPr>
          <p:cNvPr id="2" name="Title 1"/>
          <p:cNvSpPr>
            <a:spLocks noGrp="1"/>
          </p:cNvSpPr>
          <p:nvPr>
            <p:ph type="title"/>
          </p:nvPr>
        </p:nvSpPr>
        <p:spPr>
          <a:xfrm>
            <a:off x="400498" y="914400"/>
            <a:ext cx="8267700" cy="838200"/>
          </a:xfrm>
        </p:spPr>
        <p:txBody>
          <a:bodyPr/>
          <a:lstStyle/>
          <a:p>
            <a:r>
              <a:rPr lang="en-US" sz="3600" b="1" dirty="0" smtClean="0"/>
              <a:t>Take Appropriate </a:t>
            </a:r>
            <a:r>
              <a:rPr lang="en-US" sz="3600" b="1" dirty="0"/>
              <a:t>Reporting Action</a:t>
            </a:r>
          </a:p>
        </p:txBody>
      </p:sp>
    </p:spTree>
    <p:extLst>
      <p:ext uri="{BB962C8B-B14F-4D97-AF65-F5344CB8AC3E}">
        <p14:creationId xmlns:p14="http://schemas.microsoft.com/office/powerpoint/2010/main" val="280593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14400"/>
            <a:ext cx="7962900" cy="609600"/>
          </a:xfrm>
        </p:spPr>
        <p:txBody>
          <a:bodyPr/>
          <a:lstStyle/>
          <a:p>
            <a:r>
              <a:rPr lang="en-US" sz="3600" b="1" dirty="0"/>
              <a:t>Your Role</a:t>
            </a:r>
          </a:p>
        </p:txBody>
      </p:sp>
      <p:sp>
        <p:nvSpPr>
          <p:cNvPr id="3" name="Content Placeholder 2"/>
          <p:cNvSpPr>
            <a:spLocks noGrp="1"/>
          </p:cNvSpPr>
          <p:nvPr>
            <p:ph idx="1"/>
          </p:nvPr>
        </p:nvSpPr>
        <p:spPr>
          <a:xfrm>
            <a:off x="457200" y="1828800"/>
            <a:ext cx="8229600" cy="4121001"/>
          </a:xfrm>
        </p:spPr>
        <p:txBody>
          <a:bodyPr/>
          <a:lstStyle/>
          <a:p>
            <a:pPr>
              <a:spcAft>
                <a:spcPts val="600"/>
              </a:spcAft>
            </a:pPr>
            <a:r>
              <a:rPr lang="en-US" sz="2800" dirty="0"/>
              <a:t>Report anything suspicious that you see to your Chain of Command, your local DoD IG office, or use the DoD IG Hotline</a:t>
            </a:r>
          </a:p>
          <a:p>
            <a:pPr>
              <a:spcAft>
                <a:spcPts val="600"/>
              </a:spcAft>
            </a:pPr>
            <a:r>
              <a:rPr lang="en-US" sz="2800" b="1" dirty="0"/>
              <a:t>Report</a:t>
            </a:r>
            <a:r>
              <a:rPr lang="en-US" sz="2800" dirty="0"/>
              <a:t> and </a:t>
            </a:r>
            <a:r>
              <a:rPr lang="en-US" sz="2800" b="1" dirty="0"/>
              <a:t>Avoid </a:t>
            </a:r>
            <a:r>
              <a:rPr lang="en-US" sz="2800" dirty="0"/>
              <a:t>any establishments or persons that you believe may be involved in TIP</a:t>
            </a:r>
          </a:p>
          <a:p>
            <a:pPr>
              <a:spcAft>
                <a:spcPts val="600"/>
              </a:spcAft>
            </a:pPr>
            <a:r>
              <a:rPr lang="en-US" sz="2800" b="1" dirty="0"/>
              <a:t>Never act </a:t>
            </a:r>
            <a:r>
              <a:rPr lang="en-US" sz="2800" b="1" u="sng" dirty="0"/>
              <a:t>ALONE</a:t>
            </a:r>
            <a:r>
              <a:rPr lang="en-US" sz="2800" u="sng" dirty="0"/>
              <a:t>, </a:t>
            </a:r>
            <a:r>
              <a:rPr lang="en-US" sz="2800" dirty="0"/>
              <a:t>you may want to help, but trafficking situations are dangerous </a:t>
            </a:r>
          </a:p>
          <a:p>
            <a:pPr marL="457200" lvl="1" indent="0" algn="ctr">
              <a:spcAft>
                <a:spcPts val="600"/>
              </a:spcAft>
              <a:buNone/>
            </a:pPr>
            <a:r>
              <a:rPr lang="en-US" sz="2400" b="1" u="sng" dirty="0">
                <a:solidFill>
                  <a:srgbClr val="FF0000"/>
                </a:solidFill>
              </a:rPr>
              <a:t>HELP STOP TRAFFICKING. </a:t>
            </a:r>
          </a:p>
          <a:p>
            <a:pPr marL="457200" lvl="1" indent="0" algn="ctr">
              <a:spcAft>
                <a:spcPts val="600"/>
              </a:spcAft>
              <a:buNone/>
            </a:pPr>
            <a:r>
              <a:rPr lang="en-US" sz="2400" b="1" u="sng" dirty="0">
                <a:solidFill>
                  <a:srgbClr val="FF0000"/>
                </a:solidFill>
              </a:rPr>
              <a:t>REPORT SUSPICIOUS </a:t>
            </a:r>
            <a:r>
              <a:rPr lang="en-US" sz="2400" b="1" u="sng" dirty="0" smtClean="0">
                <a:solidFill>
                  <a:srgbClr val="FF0000"/>
                </a:solidFill>
              </a:rPr>
              <a:t>ACTIVITY</a:t>
            </a:r>
            <a:endParaRPr lang="en-US" sz="2400" b="1" u="sng" dirty="0">
              <a:solidFill>
                <a:srgbClr val="FF0000"/>
              </a:solidFill>
            </a:endParaRPr>
          </a:p>
        </p:txBody>
      </p:sp>
    </p:spTree>
    <p:extLst>
      <p:ext uri="{BB962C8B-B14F-4D97-AF65-F5344CB8AC3E}">
        <p14:creationId xmlns:p14="http://schemas.microsoft.com/office/powerpoint/2010/main" val="1811227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914400"/>
            <a:ext cx="7962900" cy="685800"/>
          </a:xfrm>
        </p:spPr>
        <p:txBody>
          <a:bodyPr/>
          <a:lstStyle/>
          <a:p>
            <a:r>
              <a:rPr lang="en-US" sz="3600" b="1" dirty="0"/>
              <a:t>Question 4</a:t>
            </a:r>
          </a:p>
        </p:txBody>
      </p:sp>
      <p:sp>
        <p:nvSpPr>
          <p:cNvPr id="3" name="Content Placeholder 2"/>
          <p:cNvSpPr>
            <a:spLocks noGrp="1"/>
          </p:cNvSpPr>
          <p:nvPr>
            <p:ph idx="1"/>
          </p:nvPr>
        </p:nvSpPr>
        <p:spPr>
          <a:xfrm>
            <a:off x="419100" y="1905000"/>
            <a:ext cx="8229600" cy="4121001"/>
          </a:xfrm>
        </p:spPr>
        <p:txBody>
          <a:bodyPr/>
          <a:lstStyle/>
          <a:p>
            <a:pPr marL="0" indent="0" algn="ctr">
              <a:buNone/>
            </a:pPr>
            <a:r>
              <a:rPr lang="en-US" sz="2800" dirty="0"/>
              <a:t>If you suspect a trafficking in persons situation, what should you do?</a:t>
            </a:r>
          </a:p>
          <a:p>
            <a:pPr marL="0" indent="0">
              <a:buNone/>
            </a:pPr>
            <a:r>
              <a:rPr lang="en-US" sz="2800" b="1" dirty="0"/>
              <a:t>Select all that apply:</a:t>
            </a:r>
          </a:p>
          <a:p>
            <a:pPr marL="514350" indent="-514350">
              <a:buFont typeface="+mj-lt"/>
              <a:buAutoNum type="alphaUcPeriod"/>
            </a:pPr>
            <a:r>
              <a:rPr lang="en-US" sz="2800" dirty="0"/>
              <a:t>Investigate the situation further</a:t>
            </a:r>
          </a:p>
          <a:p>
            <a:pPr marL="514350" indent="-514350">
              <a:buFont typeface="+mj-lt"/>
              <a:buAutoNum type="alphaUcPeriod"/>
            </a:pPr>
            <a:r>
              <a:rPr lang="en-US" sz="2800" dirty="0"/>
              <a:t>Report the incident through your chain of command and local or command-level Inspector General’s office</a:t>
            </a:r>
          </a:p>
          <a:p>
            <a:pPr marL="514350" indent="-514350">
              <a:buFont typeface="+mj-lt"/>
              <a:buAutoNum type="alphaUcPeriod"/>
            </a:pPr>
            <a:r>
              <a:rPr lang="en-US" sz="2800" dirty="0"/>
              <a:t>Contact the DoD IG Hotline</a:t>
            </a:r>
          </a:p>
          <a:p>
            <a:pPr marL="514350" indent="-514350">
              <a:buFont typeface="+mj-lt"/>
              <a:buAutoNum type="alphaUcPeriod"/>
            </a:pPr>
            <a:r>
              <a:rPr lang="en-US" sz="2800" dirty="0"/>
              <a:t>Confront the suspected traffickers</a:t>
            </a:r>
          </a:p>
        </p:txBody>
      </p:sp>
    </p:spTree>
    <p:extLst>
      <p:ext uri="{BB962C8B-B14F-4D97-AF65-F5344CB8AC3E}">
        <p14:creationId xmlns:p14="http://schemas.microsoft.com/office/powerpoint/2010/main" val="120301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8267700" cy="762000"/>
          </a:xfrm>
        </p:spPr>
        <p:txBody>
          <a:bodyPr/>
          <a:lstStyle/>
          <a:p>
            <a:r>
              <a:rPr lang="en-US" sz="3600" b="1" dirty="0"/>
              <a:t>Conclusion</a:t>
            </a:r>
          </a:p>
        </p:txBody>
      </p:sp>
      <p:sp>
        <p:nvSpPr>
          <p:cNvPr id="3" name="Content Placeholder 2"/>
          <p:cNvSpPr>
            <a:spLocks noGrp="1"/>
          </p:cNvSpPr>
          <p:nvPr>
            <p:ph idx="1"/>
          </p:nvPr>
        </p:nvSpPr>
        <p:spPr>
          <a:xfrm>
            <a:off x="419100" y="1600200"/>
            <a:ext cx="8229600" cy="5105400"/>
          </a:xfrm>
        </p:spPr>
        <p:txBody>
          <a:bodyPr/>
          <a:lstStyle/>
          <a:p>
            <a:pPr marL="0" indent="0" algn="ctr">
              <a:buNone/>
            </a:pPr>
            <a:r>
              <a:rPr lang="en-US" sz="2400" b="1" dirty="0"/>
              <a:t>Congratulations!</a:t>
            </a:r>
          </a:p>
          <a:p>
            <a:pPr marL="0" indent="0">
              <a:buNone/>
            </a:pPr>
            <a:r>
              <a:rPr lang="en-US" sz="1800" dirty="0"/>
              <a:t>You have completed the Department of Defense Trafficking in Persons General Awareness Training. You have learned:</a:t>
            </a:r>
          </a:p>
          <a:p>
            <a:pPr marL="514350" lvl="1" indent="0">
              <a:buNone/>
            </a:pPr>
            <a:r>
              <a:rPr lang="en-US" sz="1400" dirty="0"/>
              <a:t>(1) What constitutes TIP.  To utilize the term “severe forms of trafficking in persons,” as defined in Section 7102 of Title 22, U.S.C. </a:t>
            </a:r>
          </a:p>
          <a:p>
            <a:pPr marL="514350" lvl="1" indent="0">
              <a:buNone/>
            </a:pPr>
            <a:r>
              <a:rPr lang="en-US" sz="1400" dirty="0"/>
              <a:t>(2) Why TIP occurs. </a:t>
            </a:r>
          </a:p>
          <a:p>
            <a:pPr marL="514350" lvl="1" indent="0">
              <a:buNone/>
            </a:pPr>
            <a:r>
              <a:rPr lang="en-US" sz="1400" dirty="0"/>
              <a:t>(3) Who is involved in TIP. </a:t>
            </a:r>
          </a:p>
          <a:p>
            <a:pPr marL="514350" lvl="1" indent="0">
              <a:buNone/>
            </a:pPr>
            <a:r>
              <a:rPr lang="en-US" sz="1400" dirty="0"/>
              <a:t>(4) How TIP occurs. </a:t>
            </a:r>
          </a:p>
          <a:p>
            <a:pPr marL="514350" lvl="1" indent="0">
              <a:buNone/>
            </a:pPr>
            <a:r>
              <a:rPr lang="en-US" sz="1400" dirty="0"/>
              <a:t>(5) Methods in combating TIP.</a:t>
            </a:r>
          </a:p>
          <a:p>
            <a:pPr marL="514350" lvl="1" indent="0">
              <a:buNone/>
            </a:pPr>
            <a:r>
              <a:rPr lang="en-US" sz="1400" dirty="0"/>
              <a:t>(6) TIP laws and policies. </a:t>
            </a:r>
          </a:p>
          <a:p>
            <a:pPr marL="514350" lvl="1" indent="0">
              <a:buNone/>
            </a:pPr>
            <a:r>
              <a:rPr lang="en-US" sz="1400" dirty="0"/>
              <a:t>(7) The prevalence of DoD-related human trafficking. </a:t>
            </a:r>
          </a:p>
          <a:p>
            <a:pPr marL="514350" lvl="1" indent="0">
              <a:buNone/>
            </a:pPr>
            <a:r>
              <a:rPr lang="en-US" sz="1400" dirty="0"/>
              <a:t>(8) How human trafficking can affect mission readiness. </a:t>
            </a:r>
          </a:p>
          <a:p>
            <a:pPr marL="514350" lvl="1" indent="0">
              <a:buNone/>
            </a:pPr>
            <a:r>
              <a:rPr lang="en-US" sz="1400" dirty="0"/>
              <a:t>(9) The human trafficking concerns in the DoD. </a:t>
            </a:r>
          </a:p>
          <a:p>
            <a:pPr marL="514350" lvl="1" indent="0">
              <a:buNone/>
            </a:pPr>
            <a:r>
              <a:rPr lang="en-US" sz="1400" dirty="0"/>
              <a:t>(10) The basic characteristics of human trafficking crimes. </a:t>
            </a:r>
          </a:p>
          <a:p>
            <a:pPr marL="514350" lvl="1" indent="0">
              <a:buNone/>
            </a:pPr>
            <a:r>
              <a:rPr lang="en-US" sz="1400" dirty="0"/>
              <a:t>(11) Your role in combating human trafficking. </a:t>
            </a:r>
          </a:p>
          <a:p>
            <a:pPr marL="514350" lvl="1" indent="0">
              <a:buNone/>
            </a:pPr>
            <a:r>
              <a:rPr lang="en-US" sz="1400" dirty="0"/>
              <a:t>(12) Reporting procedures for alleged TIP violations.</a:t>
            </a:r>
            <a:endParaRPr lang="en-US" sz="1400" dirty="0">
              <a:solidFill>
                <a:srgbClr val="FF0000"/>
              </a:solidFill>
            </a:endParaRPr>
          </a:p>
        </p:txBody>
      </p:sp>
    </p:spTree>
    <p:extLst>
      <p:ext uri="{BB962C8B-B14F-4D97-AF65-F5344CB8AC3E}">
        <p14:creationId xmlns:p14="http://schemas.microsoft.com/office/powerpoint/2010/main" val="1532978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8267700" cy="762000"/>
          </a:xfrm>
        </p:spPr>
        <p:txBody>
          <a:bodyPr/>
          <a:lstStyle/>
          <a:p>
            <a:r>
              <a:rPr lang="en-US" dirty="0"/>
              <a:t>Resources</a:t>
            </a:r>
          </a:p>
        </p:txBody>
      </p:sp>
      <p:sp>
        <p:nvSpPr>
          <p:cNvPr id="5" name="Content Placeholder 4"/>
          <p:cNvSpPr>
            <a:spLocks noGrp="1"/>
          </p:cNvSpPr>
          <p:nvPr>
            <p:ph idx="1"/>
          </p:nvPr>
        </p:nvSpPr>
        <p:spPr>
          <a:xfrm>
            <a:off x="412825" y="1752600"/>
            <a:ext cx="8229600" cy="4121001"/>
          </a:xfrm>
        </p:spPr>
        <p:txBody>
          <a:bodyPr/>
          <a:lstStyle/>
          <a:p>
            <a:pPr marL="0" indent="0">
              <a:buNone/>
            </a:pPr>
            <a:r>
              <a:rPr lang="en-US" dirty="0"/>
              <a:t>For more information on: </a:t>
            </a:r>
          </a:p>
          <a:p>
            <a:pPr lvl="1"/>
            <a:r>
              <a:rPr lang="en-US" sz="3200" dirty="0"/>
              <a:t>Laws and regulations</a:t>
            </a:r>
          </a:p>
          <a:p>
            <a:pPr lvl="1"/>
            <a:r>
              <a:rPr lang="en-US" sz="3200" dirty="0"/>
              <a:t>Curriculum toolkits </a:t>
            </a:r>
          </a:p>
          <a:p>
            <a:pPr lvl="1"/>
            <a:r>
              <a:rPr lang="en-US" sz="3200" dirty="0"/>
              <a:t>Learning objectives </a:t>
            </a:r>
          </a:p>
          <a:p>
            <a:pPr lvl="1"/>
            <a:r>
              <a:rPr lang="en-US" sz="3200" dirty="0"/>
              <a:t>Awareness materials </a:t>
            </a:r>
          </a:p>
          <a:p>
            <a:pPr lvl="1"/>
            <a:r>
              <a:rPr lang="en-US" sz="3200" dirty="0"/>
              <a:t>Reports and documents</a:t>
            </a:r>
          </a:p>
          <a:p>
            <a:pPr marL="0" indent="0">
              <a:buNone/>
            </a:pPr>
            <a:endParaRPr lang="en-US" sz="1100" dirty="0"/>
          </a:p>
          <a:p>
            <a:pPr marL="0" indent="0">
              <a:buNone/>
            </a:pPr>
            <a:r>
              <a:rPr lang="en-US" sz="4400" dirty="0"/>
              <a:t>Visit: </a:t>
            </a:r>
            <a:r>
              <a:rPr lang="en-US" sz="4400" dirty="0">
                <a:hlinkClick r:id="rId3"/>
              </a:rPr>
              <a:t>http://ctip.defense.gov</a:t>
            </a:r>
            <a:endParaRPr lang="en-US" sz="4400" dirty="0"/>
          </a:p>
          <a:p>
            <a:pPr marL="914400" lvl="2" indent="0">
              <a:buNone/>
            </a:pPr>
            <a:endParaRPr lang="en-US" dirty="0"/>
          </a:p>
        </p:txBody>
      </p:sp>
    </p:spTree>
    <p:extLst>
      <p:ext uri="{BB962C8B-B14F-4D97-AF65-F5344CB8AC3E}">
        <p14:creationId xmlns:p14="http://schemas.microsoft.com/office/powerpoint/2010/main" val="234865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0128" y="6236502"/>
            <a:ext cx="1548765" cy="47244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7100"/>
              </a:lnSpc>
              <a:spcBef>
                <a:spcPts val="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DOD </a:t>
            </a:r>
            <a:r>
              <a:rPr kumimoji="0" sz="1400" b="1" i="0" u="none" strike="noStrike" kern="1200" cap="none" spc="0" normalizeH="0" baseline="0" noProof="0" dirty="0">
                <a:ln>
                  <a:noFill/>
                </a:ln>
                <a:solidFill>
                  <a:prstClr val="black"/>
                </a:solidFill>
                <a:effectLst/>
                <a:uLnTx/>
                <a:uFillTx/>
                <a:latin typeface="Arial"/>
                <a:ea typeface="+mn-ea"/>
                <a:cs typeface="Arial"/>
              </a:rPr>
              <a:t>Certified  </a:t>
            </a:r>
            <a:r>
              <a:rPr kumimoji="0" sz="1400" b="1" i="0" u="none" strike="noStrike" kern="1200" cap="none" spc="-40" normalizeH="0" baseline="0" noProof="0" dirty="0">
                <a:ln>
                  <a:noFill/>
                </a:ln>
                <a:solidFill>
                  <a:prstClr val="black"/>
                </a:solidFill>
                <a:effectLst/>
                <a:uLnTx/>
                <a:uFillTx/>
                <a:latin typeface="Arial"/>
                <a:ea typeface="+mn-ea"/>
                <a:cs typeface="Arial"/>
              </a:rPr>
              <a:t>IAW </a:t>
            </a:r>
            <a:r>
              <a:rPr kumimoji="0" sz="1400" b="1" i="0" u="none" strike="noStrike" kern="1200" cap="none" spc="-5" normalizeH="0" baseline="0" noProof="0" dirty="0">
                <a:ln>
                  <a:noFill/>
                </a:ln>
                <a:solidFill>
                  <a:prstClr val="black"/>
                </a:solidFill>
                <a:effectLst/>
                <a:uLnTx/>
                <a:uFillTx/>
                <a:latin typeface="Arial"/>
                <a:ea typeface="+mn-ea"/>
                <a:cs typeface="Arial"/>
              </a:rPr>
              <a:t>DODI </a:t>
            </a:r>
            <a:r>
              <a:rPr kumimoji="0" sz="1400" b="1" i="0" u="none" strike="noStrike" kern="1200" cap="none" spc="0" normalizeH="0" baseline="0" noProof="0" dirty="0">
                <a:ln>
                  <a:noFill/>
                </a:ln>
                <a:solidFill>
                  <a:prstClr val="black"/>
                </a:solidFill>
                <a:effectLst/>
                <a:uLnTx/>
                <a:uFillTx/>
                <a:latin typeface="Arial"/>
                <a:ea typeface="+mn-ea"/>
                <a:cs typeface="Arial"/>
              </a:rPr>
              <a:t>2200.01</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marR="5080" indent="888365">
              <a:lnSpc>
                <a:spcPts val="3020"/>
              </a:lnSpc>
            </a:pPr>
            <a:r>
              <a:rPr spc="-5" dirty="0"/>
              <a:t>Department of Defense  Combating </a:t>
            </a:r>
            <a:r>
              <a:rPr spc="-15" dirty="0"/>
              <a:t>Trafficking </a:t>
            </a:r>
            <a:r>
              <a:rPr spc="-5" dirty="0"/>
              <a:t>in</a:t>
            </a:r>
            <a:r>
              <a:rPr dirty="0"/>
              <a:t> </a:t>
            </a:r>
            <a:r>
              <a:rPr spc="-5" dirty="0"/>
              <a:t>Persons</a:t>
            </a:r>
          </a:p>
        </p:txBody>
      </p:sp>
      <p:sp>
        <p:nvSpPr>
          <p:cNvPr id="4" name="object 4"/>
          <p:cNvSpPr txBox="1"/>
          <p:nvPr/>
        </p:nvSpPr>
        <p:spPr>
          <a:xfrm>
            <a:off x="3441953" y="2408809"/>
            <a:ext cx="2260600" cy="2901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This is to </a:t>
            </a:r>
            <a:r>
              <a:rPr kumimoji="0" sz="1800" b="1" i="0" u="none" strike="noStrike" kern="1200" cap="none" spc="-5" normalizeH="0" baseline="0" noProof="0" dirty="0">
                <a:ln>
                  <a:noFill/>
                </a:ln>
                <a:solidFill>
                  <a:prstClr val="black"/>
                </a:solidFill>
                <a:effectLst/>
                <a:uLnTx/>
                <a:uFillTx/>
                <a:latin typeface="Arial"/>
                <a:ea typeface="+mn-ea"/>
                <a:cs typeface="Arial"/>
              </a:rPr>
              <a:t>certify</a:t>
            </a:r>
            <a:r>
              <a:rPr kumimoji="0" sz="1800" b="1" i="0" u="none" strike="noStrike" kern="1200" cap="none" spc="-8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that</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txBox="1"/>
          <p:nvPr/>
        </p:nvSpPr>
        <p:spPr>
          <a:xfrm>
            <a:off x="1373505" y="3777742"/>
            <a:ext cx="6334125" cy="2901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has successfully completed the CTIP training</a:t>
            </a:r>
            <a:r>
              <a:rPr kumimoji="0" sz="1800" b="1" i="0" u="none" strike="noStrike" kern="1200" cap="none" spc="-15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requirement</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p:nvPr/>
        </p:nvSpPr>
        <p:spPr>
          <a:xfrm>
            <a:off x="2295144" y="3617976"/>
            <a:ext cx="4373245" cy="26670"/>
          </a:xfrm>
          <a:custGeom>
            <a:avLst/>
            <a:gdLst/>
            <a:ahLst/>
            <a:cxnLst/>
            <a:rect l="l" t="t" r="r" b="b"/>
            <a:pathLst>
              <a:path w="4373245" h="26670">
                <a:moveTo>
                  <a:pt x="0" y="0"/>
                </a:moveTo>
                <a:lnTo>
                  <a:pt x="4373245" y="26543"/>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p:nvPr/>
        </p:nvSpPr>
        <p:spPr>
          <a:xfrm>
            <a:off x="277368" y="4794503"/>
            <a:ext cx="1415795" cy="141732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txBox="1"/>
          <p:nvPr/>
        </p:nvSpPr>
        <p:spPr>
          <a:xfrm>
            <a:off x="4802504" y="5552177"/>
            <a:ext cx="4188460" cy="1105431"/>
          </a:xfrm>
          <a:prstGeom prst="rect">
            <a:avLst/>
          </a:prstGeom>
        </p:spPr>
        <p:txBody>
          <a:bodyPr vert="horz" wrap="square" lIns="0" tIns="0" rIns="0" bIns="0" rtlCol="0">
            <a:spAutoFit/>
          </a:bodyPr>
          <a:lstStyle/>
          <a:p>
            <a:pPr marL="932180" marR="0" lvl="0" indent="0" algn="l" defTabSz="914400" rtl="0" eaLnBrk="1" fontAlgn="auto" latinLnBrk="0" hangingPunct="1">
              <a:lnSpc>
                <a:spcPct val="100000"/>
              </a:lnSpc>
              <a:spcBef>
                <a:spcPts val="0"/>
              </a:spcBef>
              <a:spcAft>
                <a:spcPts val="0"/>
              </a:spcAft>
              <a:buClrTx/>
              <a:buSzTx/>
              <a:buFontTx/>
              <a:buNone/>
              <a:tabLst>
                <a:tab pos="2798445" algn="l"/>
                <a:tab pos="4166870" algn="l"/>
              </a:tabLst>
              <a:defRPr/>
            </a:pPr>
            <a:r>
              <a:rPr kumimoji="0" sz="1800" b="0" i="1" u="heavy" strike="noStrike" kern="1200" cap="none" spc="-170" normalizeH="0" baseline="0" noProof="0" dirty="0">
                <a:ln>
                  <a:noFill/>
                </a:ln>
                <a:solidFill>
                  <a:prstClr val="black"/>
                </a:solidFill>
                <a:effectLst/>
                <a:uLnTx/>
                <a:uFillTx/>
                <a:latin typeface="Bookman Old Style"/>
                <a:ea typeface="+mn-ea"/>
                <a:cs typeface="Bookman Old Style"/>
              </a:rPr>
              <a:t> 	</a:t>
            </a:r>
            <a:r>
              <a:rPr lang="en-US" sz="2400" i="1" u="heavy" spc="-330" dirty="0">
                <a:solidFill>
                  <a:prstClr val="black"/>
                </a:solidFill>
                <a:latin typeface="Kunstler Script" panose="030304020206070D0D06" pitchFamily="66" charset="0"/>
                <a:cs typeface="Bookman Old Style"/>
              </a:rPr>
              <a:t>Linda K. Dixon</a:t>
            </a:r>
            <a:r>
              <a:rPr kumimoji="0" sz="2400" b="0" i="1" u="heavy" strike="noStrike" kern="1200" cap="none" spc="-335" normalizeH="0" baseline="0" noProof="0" dirty="0">
                <a:ln>
                  <a:noFill/>
                </a:ln>
                <a:solidFill>
                  <a:prstClr val="black"/>
                </a:solidFill>
                <a:effectLst/>
                <a:uLnTx/>
                <a:uFillTx/>
                <a:latin typeface="Edwardian Script ITC" panose="030303020407070D0804" pitchFamily="66" charset="0"/>
                <a:cs typeface="Bookman Old Style"/>
              </a:rPr>
              <a:t>	</a:t>
            </a:r>
            <a:endParaRPr kumimoji="0" sz="2400" b="0" i="0" u="none" strike="noStrike" kern="1200" cap="none" spc="0" normalizeH="0" baseline="0" noProof="0" dirty="0">
              <a:ln>
                <a:noFill/>
              </a:ln>
              <a:solidFill>
                <a:prstClr val="black"/>
              </a:solidFill>
              <a:effectLst/>
              <a:uLnTx/>
              <a:uFillTx/>
              <a:latin typeface="Edwardian Script ITC" panose="030303020407070D0804" pitchFamily="66" charset="0"/>
              <a:cs typeface="Bookman Old Style"/>
            </a:endParaRPr>
          </a:p>
          <a:p>
            <a:pPr marL="2621915" marR="5080" lvl="0" indent="214629" algn="l" defTabSz="914400" rtl="0" eaLnBrk="1" fontAlgn="auto" latinLnBrk="0" hangingPunct="1">
              <a:lnSpc>
                <a:spcPct val="100000"/>
              </a:lnSpc>
              <a:spcBef>
                <a:spcPts val="67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Linda K. Dixon,  Program</a:t>
            </a:r>
            <a:r>
              <a:rPr kumimoji="0" sz="1400" b="1" i="0" u="none" strike="noStrike" kern="1200" cap="none" spc="-80" normalizeH="0" baseline="0" noProof="0" dirty="0">
                <a:ln>
                  <a:noFill/>
                </a:ln>
                <a:solidFill>
                  <a:prstClr val="black"/>
                </a:solidFill>
                <a:effectLst/>
                <a:uLnTx/>
                <a:uFillTx/>
                <a:latin typeface="Arial"/>
                <a:ea typeface="+mn-ea"/>
                <a:cs typeface="Arial"/>
              </a:rPr>
              <a:t> </a:t>
            </a:r>
            <a:r>
              <a:rPr kumimoji="0" sz="1400" b="1" i="0" u="none" strike="noStrike" kern="1200" cap="none" spc="-10" normalizeH="0" baseline="0" noProof="0" dirty="0">
                <a:ln>
                  <a:noFill/>
                </a:ln>
                <a:solidFill>
                  <a:prstClr val="black"/>
                </a:solidFill>
                <a:effectLst/>
                <a:uLnTx/>
                <a:uFillTx/>
                <a:latin typeface="Arial"/>
                <a:ea typeface="+mn-ea"/>
                <a:cs typeface="Arial"/>
              </a:rPr>
              <a:t>Manager,</a:t>
            </a:r>
            <a:endParaRPr kumimoji="0" sz="1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Combating </a:t>
            </a:r>
            <a:r>
              <a:rPr kumimoji="0" sz="1400" b="1" i="0" u="none" strike="noStrike" kern="1200" cap="none" spc="-10" normalizeH="0" baseline="0" noProof="0" dirty="0">
                <a:ln>
                  <a:noFill/>
                </a:ln>
                <a:solidFill>
                  <a:prstClr val="black"/>
                </a:solidFill>
                <a:effectLst/>
                <a:uLnTx/>
                <a:uFillTx/>
                <a:latin typeface="Arial"/>
                <a:ea typeface="+mn-ea"/>
                <a:cs typeface="Arial"/>
              </a:rPr>
              <a:t>Trafficking </a:t>
            </a:r>
            <a:r>
              <a:rPr kumimoji="0" sz="1400" b="1" i="0" u="none" strike="noStrike" kern="1200" cap="none" spc="0" normalizeH="0" baseline="0" noProof="0" dirty="0">
                <a:ln>
                  <a:noFill/>
                </a:ln>
                <a:solidFill>
                  <a:prstClr val="black"/>
                </a:solidFill>
                <a:effectLst/>
                <a:uLnTx/>
                <a:uFillTx/>
                <a:latin typeface="Arial"/>
                <a:ea typeface="+mn-ea"/>
                <a:cs typeface="Arial"/>
              </a:rPr>
              <a:t>in </a:t>
            </a:r>
            <a:r>
              <a:rPr kumimoji="0" sz="1400" b="1" i="0" u="none" strike="noStrike" kern="1200" cap="none" spc="-5" normalizeH="0" baseline="0" noProof="0" dirty="0">
                <a:ln>
                  <a:noFill/>
                </a:ln>
                <a:solidFill>
                  <a:prstClr val="black"/>
                </a:solidFill>
                <a:effectLst/>
                <a:uLnTx/>
                <a:uFillTx/>
                <a:latin typeface="Arial"/>
                <a:ea typeface="+mn-ea"/>
                <a:cs typeface="Arial"/>
              </a:rPr>
              <a:t>Persons Program</a:t>
            </a:r>
            <a:r>
              <a:rPr kumimoji="0" sz="1400" b="1" i="0" u="none" strike="noStrike" kern="1200" cap="none" spc="-9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Office</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95128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100" y="914400"/>
            <a:ext cx="8267700" cy="762000"/>
          </a:xfrm>
        </p:spPr>
        <p:txBody>
          <a:bodyPr/>
          <a:lstStyle/>
          <a:p>
            <a:r>
              <a:rPr lang="en-US" sz="3600" b="1" dirty="0"/>
              <a:t>What is Trafficking in Persons (TIP)?</a:t>
            </a:r>
          </a:p>
        </p:txBody>
      </p:sp>
      <p:graphicFrame>
        <p:nvGraphicFramePr>
          <p:cNvPr id="3" name="Diagram 2"/>
          <p:cNvGraphicFramePr/>
          <p:nvPr>
            <p:extLst>
              <p:ext uri="{D42A27DB-BD31-4B8C-83A1-F6EECF244321}">
                <p14:modId xmlns:p14="http://schemas.microsoft.com/office/powerpoint/2010/main" val="1512092183"/>
              </p:ext>
            </p:extLst>
          </p:nvPr>
        </p:nvGraphicFramePr>
        <p:xfrm>
          <a:off x="533400" y="1752600"/>
          <a:ext cx="746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1676400"/>
            <a:ext cx="6915150" cy="1107996"/>
          </a:xfrm>
          <a:prstGeom prst="rect">
            <a:avLst/>
          </a:prstGeom>
          <a:noFill/>
        </p:spPr>
        <p:txBody>
          <a:bodyPr wrap="square" rtlCol="0">
            <a:spAutoFit/>
          </a:bodyPr>
          <a:lstStyle/>
          <a:p>
            <a:pPr algn="ctr"/>
            <a:r>
              <a:rPr lang="en-US" sz="2400" b="1" dirty="0"/>
              <a:t>The Trafficking Victims Protection ACT (TVPA) of 2000 </a:t>
            </a:r>
          </a:p>
          <a:p>
            <a:pPr algn="ctr"/>
            <a:r>
              <a:rPr lang="en-US" sz="2400" b="1" dirty="0"/>
              <a:t>defined “severe forms of trafficking” as:</a:t>
            </a:r>
          </a:p>
          <a:p>
            <a:endParaRPr lang="en-US" dirty="0"/>
          </a:p>
        </p:txBody>
      </p:sp>
    </p:spTree>
    <p:extLst>
      <p:ext uri="{BB962C8B-B14F-4D97-AF65-F5344CB8AC3E}">
        <p14:creationId xmlns:p14="http://schemas.microsoft.com/office/powerpoint/2010/main" val="409877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3038C2-FB3D-47B2-B45E-6CF14982A5AC}"/>
              </a:ext>
            </a:extLst>
          </p:cNvPr>
          <p:cNvSpPr>
            <a:spLocks noGrp="1"/>
          </p:cNvSpPr>
          <p:nvPr>
            <p:ph sz="half" idx="1"/>
          </p:nvPr>
        </p:nvSpPr>
        <p:spPr>
          <a:xfrm>
            <a:off x="304800" y="1828800"/>
            <a:ext cx="3429000" cy="3657600"/>
          </a:xfrm>
        </p:spPr>
        <p:txBody>
          <a:bodyPr/>
          <a:lstStyle/>
          <a:p>
            <a:pPr marL="0" lvl="0" indent="0" fontAlgn="auto">
              <a:spcBef>
                <a:spcPts val="0"/>
              </a:spcBef>
              <a:spcAft>
                <a:spcPts val="0"/>
              </a:spcAft>
              <a:buNone/>
            </a:pPr>
            <a:r>
              <a:rPr lang="en-US" sz="1800" b="1" kern="0" dirty="0">
                <a:solidFill>
                  <a:sysClr val="windowText" lastClr="000000"/>
                </a:solidFill>
              </a:rPr>
              <a:t>Sex trafficking is the </a:t>
            </a:r>
            <a:endParaRPr lang="en-US" sz="1000" b="1" kern="0" dirty="0">
              <a:solidFill>
                <a:sysClr val="windowText" lastClr="000000"/>
              </a:solidFill>
            </a:endParaRPr>
          </a:p>
          <a:p>
            <a:pPr lvl="0" fontAlgn="auto">
              <a:spcBef>
                <a:spcPts val="0"/>
              </a:spcBef>
              <a:spcAft>
                <a:spcPts val="0"/>
              </a:spcAft>
              <a:buFont typeface="Arial" panose="020B0604020202020204" pitchFamily="34" charset="0"/>
              <a:buChar char="•"/>
            </a:pPr>
            <a:r>
              <a:rPr lang="en-US" sz="1800" b="1" dirty="0"/>
              <a:t>recruitment, </a:t>
            </a:r>
          </a:p>
          <a:p>
            <a:pPr lvl="0" fontAlgn="auto">
              <a:spcBef>
                <a:spcPts val="0"/>
              </a:spcBef>
              <a:spcAft>
                <a:spcPts val="0"/>
              </a:spcAft>
              <a:buFont typeface="Arial" panose="020B0604020202020204" pitchFamily="34" charset="0"/>
              <a:buChar char="•"/>
            </a:pPr>
            <a:r>
              <a:rPr lang="en-US" sz="1800" b="1" dirty="0"/>
              <a:t>harboring, </a:t>
            </a:r>
          </a:p>
          <a:p>
            <a:pPr lvl="0" fontAlgn="auto">
              <a:spcBef>
                <a:spcPts val="0"/>
              </a:spcBef>
              <a:spcAft>
                <a:spcPts val="0"/>
              </a:spcAft>
              <a:buFont typeface="Arial" panose="020B0604020202020204" pitchFamily="34" charset="0"/>
              <a:buChar char="•"/>
            </a:pPr>
            <a:r>
              <a:rPr lang="en-US" sz="1800" b="1" dirty="0"/>
              <a:t>transportation, </a:t>
            </a:r>
          </a:p>
          <a:p>
            <a:pPr lvl="0" fontAlgn="auto">
              <a:spcBef>
                <a:spcPts val="0"/>
              </a:spcBef>
              <a:spcAft>
                <a:spcPts val="0"/>
              </a:spcAft>
              <a:buFont typeface="Arial" panose="020B0604020202020204" pitchFamily="34" charset="0"/>
              <a:buChar char="•"/>
            </a:pPr>
            <a:r>
              <a:rPr lang="en-US" sz="1800" b="1" dirty="0"/>
              <a:t>provision, </a:t>
            </a:r>
          </a:p>
          <a:p>
            <a:pPr lvl="0" fontAlgn="auto">
              <a:spcBef>
                <a:spcPts val="0"/>
              </a:spcBef>
              <a:spcAft>
                <a:spcPts val="0"/>
              </a:spcAft>
              <a:buFont typeface="Arial" panose="020B0604020202020204" pitchFamily="34" charset="0"/>
              <a:buChar char="•"/>
            </a:pPr>
            <a:r>
              <a:rPr lang="en-US" sz="1800" b="1" dirty="0"/>
              <a:t>obtaining, </a:t>
            </a:r>
          </a:p>
          <a:p>
            <a:pPr lvl="0" fontAlgn="auto">
              <a:spcBef>
                <a:spcPts val="0"/>
              </a:spcBef>
              <a:spcAft>
                <a:spcPts val="0"/>
              </a:spcAft>
              <a:buFont typeface="Arial" panose="020B0604020202020204" pitchFamily="34" charset="0"/>
              <a:buChar char="•"/>
            </a:pPr>
            <a:r>
              <a:rPr lang="en-US" sz="1800" b="1" dirty="0"/>
              <a:t>patronizing, or </a:t>
            </a:r>
          </a:p>
          <a:p>
            <a:pPr lvl="0" fontAlgn="auto">
              <a:spcBef>
                <a:spcPts val="0"/>
              </a:spcBef>
              <a:spcAft>
                <a:spcPts val="0"/>
              </a:spcAft>
              <a:buFont typeface="Arial" panose="020B0604020202020204" pitchFamily="34" charset="0"/>
              <a:buChar char="•"/>
            </a:pPr>
            <a:r>
              <a:rPr lang="en-US" sz="1800" b="1" dirty="0"/>
              <a:t>soliciting </a:t>
            </a:r>
          </a:p>
          <a:p>
            <a:pPr marL="0" lvl="0" indent="0" fontAlgn="auto">
              <a:spcBef>
                <a:spcPts val="0"/>
              </a:spcBef>
              <a:spcAft>
                <a:spcPts val="0"/>
              </a:spcAft>
              <a:buNone/>
            </a:pPr>
            <a:endParaRPr lang="en-US" sz="1000" b="1" dirty="0"/>
          </a:p>
          <a:p>
            <a:pPr marL="0" lvl="0" indent="0" fontAlgn="auto">
              <a:spcBef>
                <a:spcPts val="0"/>
              </a:spcBef>
              <a:spcAft>
                <a:spcPts val="0"/>
              </a:spcAft>
              <a:buNone/>
            </a:pPr>
            <a:r>
              <a:rPr lang="en-US" sz="1800" b="1" dirty="0"/>
              <a:t>of a person for the purpose of </a:t>
            </a:r>
          </a:p>
          <a:p>
            <a:pPr marL="0" lvl="0" indent="0" fontAlgn="auto">
              <a:spcBef>
                <a:spcPts val="0"/>
              </a:spcBef>
              <a:spcAft>
                <a:spcPts val="0"/>
              </a:spcAft>
              <a:buNone/>
            </a:pPr>
            <a:r>
              <a:rPr lang="en-US" sz="1800" b="1" dirty="0"/>
              <a:t>a commercial sex act.</a:t>
            </a:r>
            <a:endParaRPr lang="en-US" sz="1800" dirty="0"/>
          </a:p>
        </p:txBody>
      </p:sp>
      <p:sp>
        <p:nvSpPr>
          <p:cNvPr id="3" name="Content Placeholder 2">
            <a:extLst>
              <a:ext uri="{FF2B5EF4-FFF2-40B4-BE49-F238E27FC236}">
                <a16:creationId xmlns:a16="http://schemas.microsoft.com/office/drawing/2014/main" id="{27E87F87-C957-4ECB-BEA0-694646221FD1}"/>
              </a:ext>
            </a:extLst>
          </p:cNvPr>
          <p:cNvSpPr>
            <a:spLocks noGrp="1"/>
          </p:cNvSpPr>
          <p:nvPr>
            <p:ph sz="half" idx="2"/>
          </p:nvPr>
        </p:nvSpPr>
        <p:spPr>
          <a:xfrm>
            <a:off x="4876800" y="1828800"/>
            <a:ext cx="4038600" cy="4191000"/>
          </a:xfrm>
        </p:spPr>
        <p:txBody>
          <a:bodyPr/>
          <a:lstStyle/>
          <a:p>
            <a:pPr marL="0" lvl="0" indent="0">
              <a:buNone/>
            </a:pPr>
            <a:r>
              <a:rPr lang="en-US" sz="1800" b="1" dirty="0">
                <a:solidFill>
                  <a:prstClr val="black"/>
                </a:solidFill>
              </a:rPr>
              <a:t>Victims of sex trafficking can be found anywhere, but are often found in:</a:t>
            </a:r>
          </a:p>
          <a:p>
            <a:pPr>
              <a:buFont typeface="Arial" panose="020B0604020202020204" pitchFamily="34" charset="0"/>
              <a:buChar char="•"/>
            </a:pPr>
            <a:r>
              <a:rPr lang="en-US" sz="1800" b="1" dirty="0">
                <a:solidFill>
                  <a:prstClr val="black"/>
                </a:solidFill>
              </a:rPr>
              <a:t>Bars and Brothels</a:t>
            </a:r>
          </a:p>
          <a:p>
            <a:pPr>
              <a:buFont typeface="Arial" panose="020B0604020202020204" pitchFamily="34" charset="0"/>
              <a:buChar char="•"/>
            </a:pPr>
            <a:r>
              <a:rPr lang="en-US" sz="1800" b="1" dirty="0">
                <a:solidFill>
                  <a:prstClr val="black"/>
                </a:solidFill>
              </a:rPr>
              <a:t>Dance clubs and strip clubs</a:t>
            </a:r>
          </a:p>
          <a:p>
            <a:pPr>
              <a:buFont typeface="Arial" panose="020B0604020202020204" pitchFamily="34" charset="0"/>
              <a:buChar char="•"/>
            </a:pPr>
            <a:r>
              <a:rPr lang="en-US" sz="1800" b="1" dirty="0">
                <a:solidFill>
                  <a:prstClr val="black"/>
                </a:solidFill>
              </a:rPr>
              <a:t>Massage parlors and spas</a:t>
            </a:r>
          </a:p>
          <a:p>
            <a:pPr>
              <a:buFont typeface="Arial" panose="020B0604020202020204" pitchFamily="34" charset="0"/>
              <a:buChar char="•"/>
            </a:pPr>
            <a:r>
              <a:rPr lang="en-US" sz="1800" b="1" dirty="0">
                <a:solidFill>
                  <a:prstClr val="black"/>
                </a:solidFill>
              </a:rPr>
              <a:t>Escort services</a:t>
            </a:r>
          </a:p>
          <a:p>
            <a:pPr>
              <a:buFont typeface="Arial" panose="020B0604020202020204" pitchFamily="34" charset="0"/>
              <a:buChar char="•"/>
            </a:pPr>
            <a:r>
              <a:rPr lang="en-US" sz="1800" b="1" dirty="0">
                <a:solidFill>
                  <a:prstClr val="black"/>
                </a:solidFill>
              </a:rPr>
              <a:t>Private parties</a:t>
            </a:r>
          </a:p>
          <a:p>
            <a:pPr>
              <a:buFont typeface="Arial" panose="020B0604020202020204" pitchFamily="34" charset="0"/>
              <a:buChar char="•"/>
            </a:pPr>
            <a:r>
              <a:rPr lang="en-US" sz="1800" b="1" dirty="0">
                <a:solidFill>
                  <a:prstClr val="black"/>
                </a:solidFill>
              </a:rPr>
              <a:t>Pornography industry</a:t>
            </a:r>
          </a:p>
          <a:p>
            <a:endParaRPr lang="en-US" dirty="0"/>
          </a:p>
        </p:txBody>
      </p:sp>
      <p:sp>
        <p:nvSpPr>
          <p:cNvPr id="4" name="Title 3">
            <a:extLst>
              <a:ext uri="{FF2B5EF4-FFF2-40B4-BE49-F238E27FC236}">
                <a16:creationId xmlns:a16="http://schemas.microsoft.com/office/drawing/2014/main" id="{606C7DA2-AFDA-404F-A748-8996495B1C32}"/>
              </a:ext>
            </a:extLst>
          </p:cNvPr>
          <p:cNvSpPr>
            <a:spLocks noGrp="1"/>
          </p:cNvSpPr>
          <p:nvPr>
            <p:ph type="title"/>
          </p:nvPr>
        </p:nvSpPr>
        <p:spPr>
          <a:xfrm>
            <a:off x="419100" y="914400"/>
            <a:ext cx="8267700" cy="762000"/>
          </a:xfrm>
        </p:spPr>
        <p:txBody>
          <a:bodyPr/>
          <a:lstStyle/>
          <a:p>
            <a:r>
              <a:rPr lang="en-US" sz="3600" b="1" dirty="0"/>
              <a:t>Sex Trafficking</a:t>
            </a:r>
          </a:p>
        </p:txBody>
      </p:sp>
      <p:pic>
        <p:nvPicPr>
          <p:cNvPr id="6" name="Picture 5"/>
          <p:cNvPicPr>
            <a:picLocks noChangeAspect="1"/>
          </p:cNvPicPr>
          <p:nvPr/>
        </p:nvPicPr>
        <p:blipFill>
          <a:blip r:embed="rId3"/>
          <a:stretch>
            <a:fillRect/>
          </a:stretch>
        </p:blipFill>
        <p:spPr>
          <a:xfrm>
            <a:off x="2895600" y="4654446"/>
            <a:ext cx="3048000" cy="1968708"/>
          </a:xfrm>
          <a:prstGeom prst="rect">
            <a:avLst/>
          </a:prstGeom>
        </p:spPr>
      </p:pic>
    </p:spTree>
    <p:extLst>
      <p:ext uri="{BB962C8B-B14F-4D97-AF65-F5344CB8AC3E}">
        <p14:creationId xmlns:p14="http://schemas.microsoft.com/office/powerpoint/2010/main" val="318692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4356-5308-49AC-AD58-861714D0CA36}"/>
              </a:ext>
            </a:extLst>
          </p:cNvPr>
          <p:cNvSpPr>
            <a:spLocks noGrp="1"/>
          </p:cNvSpPr>
          <p:nvPr>
            <p:ph type="title"/>
          </p:nvPr>
        </p:nvSpPr>
        <p:spPr>
          <a:xfrm>
            <a:off x="514350" y="990600"/>
            <a:ext cx="8115300" cy="685800"/>
          </a:xfrm>
        </p:spPr>
        <p:txBody>
          <a:bodyPr/>
          <a:lstStyle/>
          <a:p>
            <a:r>
              <a:rPr lang="en-US" sz="3600" b="1" dirty="0"/>
              <a:t>Sex Trafficking Case in DoD</a:t>
            </a:r>
          </a:p>
        </p:txBody>
      </p:sp>
      <p:sp>
        <p:nvSpPr>
          <p:cNvPr id="3" name="Content Placeholder 2">
            <a:extLst>
              <a:ext uri="{FF2B5EF4-FFF2-40B4-BE49-F238E27FC236}">
                <a16:creationId xmlns:a16="http://schemas.microsoft.com/office/drawing/2014/main" id="{15294A5D-61FB-434E-AA87-839EFC117B45}"/>
              </a:ext>
            </a:extLst>
          </p:cNvPr>
          <p:cNvSpPr>
            <a:spLocks noGrp="1"/>
          </p:cNvSpPr>
          <p:nvPr>
            <p:ph idx="1"/>
          </p:nvPr>
        </p:nvSpPr>
        <p:spPr>
          <a:xfrm>
            <a:off x="457200" y="1981199"/>
            <a:ext cx="8229600" cy="3962401"/>
          </a:xfrm>
        </p:spPr>
        <p:txBody>
          <a:bodyPr/>
          <a:lstStyle/>
          <a:p>
            <a:pPr marL="0" indent="0">
              <a:buNone/>
            </a:pPr>
            <a:r>
              <a:rPr lang="en-US" sz="2400" dirty="0"/>
              <a:t>In 2014, the Naval Criminal Investigative Service (NCIS) initiated an investigation after receiving allegations that a Navy Petty Officer was trafficking a minor for the purpose of prostitution in GA, NC and VA.  He connected with the minor online and drove her to apartments where he sold her to other men for sex.</a:t>
            </a:r>
          </a:p>
          <a:p>
            <a:pPr marL="0" indent="0">
              <a:buNone/>
            </a:pPr>
            <a:endParaRPr lang="en-US" sz="1400" dirty="0"/>
          </a:p>
          <a:p>
            <a:pPr marL="0" indent="0">
              <a:buNone/>
            </a:pPr>
            <a:r>
              <a:rPr lang="en-US" sz="2400" dirty="0"/>
              <a:t>The petty officer pleaded guilty to transporting the minor interstate to engage in racketeering and was sentenced to five years’ confinement, three years of supervised probation, and ordered to register as a sex offender.</a:t>
            </a:r>
          </a:p>
          <a:p>
            <a:endParaRPr lang="en-US" dirty="0"/>
          </a:p>
        </p:txBody>
      </p:sp>
    </p:spTree>
    <p:extLst>
      <p:ext uri="{BB962C8B-B14F-4D97-AF65-F5344CB8AC3E}">
        <p14:creationId xmlns:p14="http://schemas.microsoft.com/office/powerpoint/2010/main" val="227530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634266"/>
            <a:ext cx="4038600" cy="4918934"/>
          </a:xfrm>
        </p:spPr>
        <p:txBody>
          <a:bodyPr/>
          <a:lstStyle/>
          <a:p>
            <a:pPr marL="0" indent="0">
              <a:buNone/>
            </a:pPr>
            <a:r>
              <a:rPr lang="en-US" sz="1900" b="1" dirty="0"/>
              <a:t>Labor trafficking is the </a:t>
            </a:r>
          </a:p>
          <a:p>
            <a:r>
              <a:rPr lang="en-US" sz="1900" b="1" dirty="0"/>
              <a:t>recruitment, </a:t>
            </a:r>
          </a:p>
          <a:p>
            <a:r>
              <a:rPr lang="en-US" sz="1900" b="1" dirty="0"/>
              <a:t>harboring, </a:t>
            </a:r>
          </a:p>
          <a:p>
            <a:r>
              <a:rPr lang="en-US" sz="1900" b="1" dirty="0"/>
              <a:t>transportation, </a:t>
            </a:r>
          </a:p>
          <a:p>
            <a:r>
              <a:rPr lang="en-US" sz="1900" b="1" dirty="0"/>
              <a:t>provision, or </a:t>
            </a:r>
          </a:p>
          <a:p>
            <a:r>
              <a:rPr lang="en-US" sz="1900" b="1" dirty="0"/>
              <a:t>obtaining </a:t>
            </a:r>
          </a:p>
          <a:p>
            <a:pPr marL="0" indent="0">
              <a:buNone/>
            </a:pPr>
            <a:r>
              <a:rPr lang="en-US" sz="1900" b="1" dirty="0"/>
              <a:t>of a person using force, fraud, or coercion to compel labor or services.  </a:t>
            </a:r>
          </a:p>
          <a:p>
            <a:pPr marL="0" indent="0">
              <a:buNone/>
            </a:pPr>
            <a:endParaRPr lang="en-US" sz="1900" b="1" dirty="0"/>
          </a:p>
          <a:p>
            <a:pPr marL="0" indent="0">
              <a:buNone/>
            </a:pPr>
            <a:r>
              <a:rPr lang="en-US" sz="1900" b="1" dirty="0"/>
              <a:t>It includes: </a:t>
            </a:r>
          </a:p>
          <a:p>
            <a:r>
              <a:rPr lang="en-US" sz="1900" b="1" dirty="0"/>
              <a:t>involuntary servitude, </a:t>
            </a:r>
          </a:p>
          <a:p>
            <a:r>
              <a:rPr lang="en-US" sz="1900" b="1" dirty="0"/>
              <a:t>peonage, </a:t>
            </a:r>
          </a:p>
          <a:p>
            <a:r>
              <a:rPr lang="en-US" sz="1900" b="1" dirty="0"/>
              <a:t>debt bondage, </a:t>
            </a:r>
          </a:p>
          <a:p>
            <a:r>
              <a:rPr lang="en-US" sz="1900" b="1" dirty="0"/>
              <a:t>and/or slavery.</a:t>
            </a:r>
          </a:p>
          <a:p>
            <a:pPr marL="0" indent="0">
              <a:buNone/>
            </a:pPr>
            <a:endParaRPr lang="en-US" sz="1800" dirty="0"/>
          </a:p>
        </p:txBody>
      </p:sp>
      <p:sp>
        <p:nvSpPr>
          <p:cNvPr id="3" name="Content Placeholder 2"/>
          <p:cNvSpPr>
            <a:spLocks noGrp="1"/>
          </p:cNvSpPr>
          <p:nvPr>
            <p:ph sz="half" idx="2"/>
          </p:nvPr>
        </p:nvSpPr>
        <p:spPr>
          <a:xfrm>
            <a:off x="4724400" y="1666539"/>
            <a:ext cx="4038600" cy="2753061"/>
          </a:xfrm>
        </p:spPr>
        <p:txBody>
          <a:bodyPr/>
          <a:lstStyle/>
          <a:p>
            <a:pPr marL="0" indent="0">
              <a:buNone/>
            </a:pPr>
            <a:r>
              <a:rPr lang="en-US" sz="1900" b="1" dirty="0"/>
              <a:t>In the DoD, labor trafficking occurs most often in contracts that cover labor intensive industries such as:</a:t>
            </a:r>
          </a:p>
          <a:p>
            <a:pPr>
              <a:buFont typeface="Arial" panose="020B0604020202020204" pitchFamily="34" charset="0"/>
              <a:buChar char="•"/>
            </a:pPr>
            <a:r>
              <a:rPr lang="en-US" sz="1900" b="1" dirty="0"/>
              <a:t>Food services</a:t>
            </a:r>
          </a:p>
          <a:p>
            <a:pPr>
              <a:buFont typeface="Arial" panose="020B0604020202020204" pitchFamily="34" charset="0"/>
              <a:buChar char="•"/>
            </a:pPr>
            <a:r>
              <a:rPr lang="en-US" sz="1900" b="1" dirty="0"/>
              <a:t>Janitorial and disposal services</a:t>
            </a:r>
          </a:p>
          <a:p>
            <a:pPr>
              <a:buFont typeface="Arial" panose="020B0604020202020204" pitchFamily="34" charset="0"/>
              <a:buChar char="•"/>
            </a:pPr>
            <a:r>
              <a:rPr lang="en-US" sz="1900" b="1" dirty="0"/>
              <a:t>Truck and driver services</a:t>
            </a:r>
          </a:p>
          <a:p>
            <a:pPr>
              <a:buFont typeface="Arial" panose="020B0604020202020204" pitchFamily="34" charset="0"/>
              <a:buChar char="•"/>
            </a:pPr>
            <a:r>
              <a:rPr lang="en-US" sz="1900" b="1" dirty="0"/>
              <a:t>Security guards</a:t>
            </a:r>
          </a:p>
          <a:p>
            <a:r>
              <a:rPr lang="en-US" sz="1900" b="1" dirty="0"/>
              <a:t>Construction work</a:t>
            </a:r>
          </a:p>
          <a:p>
            <a:endParaRPr lang="en-US" sz="1400" dirty="0"/>
          </a:p>
        </p:txBody>
      </p:sp>
      <p:sp>
        <p:nvSpPr>
          <p:cNvPr id="4" name="Title 3"/>
          <p:cNvSpPr>
            <a:spLocks noGrp="1"/>
          </p:cNvSpPr>
          <p:nvPr>
            <p:ph type="title"/>
          </p:nvPr>
        </p:nvSpPr>
        <p:spPr>
          <a:xfrm>
            <a:off x="442856" y="914400"/>
            <a:ext cx="8115300" cy="719866"/>
          </a:xfrm>
        </p:spPr>
        <p:txBody>
          <a:bodyPr/>
          <a:lstStyle/>
          <a:p>
            <a:r>
              <a:rPr lang="en-US" sz="3600" b="1" dirty="0"/>
              <a:t>Labor Trafficking</a:t>
            </a:r>
          </a:p>
        </p:txBody>
      </p:sp>
      <p:pic>
        <p:nvPicPr>
          <p:cNvPr id="6" name="Picture 5">
            <a:extLst>
              <a:ext uri="{FF2B5EF4-FFF2-40B4-BE49-F238E27FC236}">
                <a16:creationId xmlns:a16="http://schemas.microsoft.com/office/drawing/2014/main" id="{4E60AE4A-01C5-42F9-B1F9-EAB966786932}"/>
              </a:ext>
            </a:extLst>
          </p:cNvPr>
          <p:cNvPicPr>
            <a:picLocks noChangeAspect="1"/>
          </p:cNvPicPr>
          <p:nvPr/>
        </p:nvPicPr>
        <p:blipFill>
          <a:blip r:embed="rId3"/>
          <a:stretch>
            <a:fillRect/>
          </a:stretch>
        </p:blipFill>
        <p:spPr>
          <a:xfrm>
            <a:off x="3810000" y="4572000"/>
            <a:ext cx="2824743" cy="1880023"/>
          </a:xfrm>
          <a:prstGeom prst="rect">
            <a:avLst/>
          </a:prstGeom>
        </p:spPr>
      </p:pic>
    </p:spTree>
    <p:extLst>
      <p:ext uri="{BB962C8B-B14F-4D97-AF65-F5344CB8AC3E}">
        <p14:creationId xmlns:p14="http://schemas.microsoft.com/office/powerpoint/2010/main" val="6772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785B5E-A966-4F65-89C4-519D1A615AEF}"/>
              </a:ext>
            </a:extLst>
          </p:cNvPr>
          <p:cNvSpPr>
            <a:spLocks noGrp="1"/>
          </p:cNvSpPr>
          <p:nvPr>
            <p:ph type="title"/>
          </p:nvPr>
        </p:nvSpPr>
        <p:spPr>
          <a:xfrm>
            <a:off x="323850" y="1066800"/>
            <a:ext cx="8039100" cy="838200"/>
          </a:xfrm>
        </p:spPr>
        <p:txBody>
          <a:bodyPr/>
          <a:lstStyle/>
          <a:p>
            <a:r>
              <a:rPr lang="en-US" sz="3600" b="1" dirty="0"/>
              <a:t>Labor Trafficking Case in DoD</a:t>
            </a:r>
            <a:endParaRPr lang="en-US" sz="3600" dirty="0"/>
          </a:p>
        </p:txBody>
      </p:sp>
      <p:sp>
        <p:nvSpPr>
          <p:cNvPr id="5" name="Content Placeholder 4">
            <a:extLst>
              <a:ext uri="{FF2B5EF4-FFF2-40B4-BE49-F238E27FC236}">
                <a16:creationId xmlns:a16="http://schemas.microsoft.com/office/drawing/2014/main" id="{AFAA1075-2038-4710-85E9-271B2959DD4C}"/>
              </a:ext>
            </a:extLst>
          </p:cNvPr>
          <p:cNvSpPr>
            <a:spLocks noGrp="1"/>
          </p:cNvSpPr>
          <p:nvPr>
            <p:ph idx="1"/>
          </p:nvPr>
        </p:nvSpPr>
        <p:spPr>
          <a:xfrm>
            <a:off x="228600" y="1905000"/>
            <a:ext cx="8229600" cy="4267200"/>
          </a:xfrm>
        </p:spPr>
        <p:txBody>
          <a:bodyPr/>
          <a:lstStyle/>
          <a:p>
            <a:pPr marL="0" indent="0">
              <a:buNone/>
            </a:pPr>
            <a:r>
              <a:rPr lang="en-US" sz="1900" dirty="0"/>
              <a:t>In 2012, the Defense Contract Management Agency (DCMA) conducted an audit in response to a report from a Service member </a:t>
            </a:r>
            <a:r>
              <a:rPr lang="en-US" sz="1900" dirty="0" smtClean="0"/>
              <a:t>about contractor employees being </a:t>
            </a:r>
            <a:r>
              <a:rPr lang="en-US" sz="1900" dirty="0"/>
              <a:t>beaten by their employer. </a:t>
            </a:r>
            <a:r>
              <a:rPr lang="en-US" sz="1900" dirty="0" smtClean="0"/>
              <a:t> When </a:t>
            </a:r>
            <a:r>
              <a:rPr lang="en-US" sz="1900" dirty="0"/>
              <a:t>auditors investigated, they discovered worker safety issues including substandard housing conditions such as unsanitary water, cockroach infestation, no working fire extinguishers, and a large hole in the roof.  In addition, four individuals were found locked in rooms.  DCMA documented a total of eight non-conformances at the site.  </a:t>
            </a:r>
          </a:p>
          <a:p>
            <a:pPr marL="0" indent="0">
              <a:buNone/>
            </a:pPr>
            <a:endParaRPr lang="en-US" sz="1000" dirty="0"/>
          </a:p>
          <a:p>
            <a:pPr marL="0" indent="0">
              <a:buNone/>
            </a:pPr>
            <a:r>
              <a:rPr lang="en-US" sz="1900" dirty="0"/>
              <a:t>After a second audit, DCMA issued a Corrective Action Request (CAR) to the prime contractor and submitted a report for a possible criminal investigation.  The prime contractor responded quickly to the issues with the subcontractor to correct the non-conformances.  DCMA followed up to ensure that the subcontractor had corrected the issues and closed the case the next year.</a:t>
            </a:r>
          </a:p>
          <a:p>
            <a:endParaRPr lang="en-US" dirty="0"/>
          </a:p>
        </p:txBody>
      </p:sp>
    </p:spTree>
    <p:extLst>
      <p:ext uri="{BB962C8B-B14F-4D97-AF65-F5344CB8AC3E}">
        <p14:creationId xmlns:p14="http://schemas.microsoft.com/office/powerpoint/2010/main" val="412576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752600"/>
            <a:ext cx="4991100" cy="4876800"/>
          </a:xfrm>
        </p:spPr>
        <p:txBody>
          <a:bodyPr/>
          <a:lstStyle/>
          <a:p>
            <a:pPr marL="0" indent="0">
              <a:buNone/>
            </a:pPr>
            <a:r>
              <a:rPr lang="en-US" sz="1700" b="1" dirty="0"/>
              <a:t>The term </a:t>
            </a:r>
            <a:r>
              <a:rPr lang="en-US" sz="1700" b="1"/>
              <a:t>child </a:t>
            </a:r>
            <a:r>
              <a:rPr lang="en-US" sz="1700" b="1" smtClean="0"/>
              <a:t>soldier </a:t>
            </a:r>
            <a:r>
              <a:rPr lang="en-US" sz="1700" b="1" dirty="0"/>
              <a:t>means</a:t>
            </a:r>
            <a:r>
              <a:rPr lang="en-US" sz="1700" dirty="0"/>
              <a:t>: </a:t>
            </a:r>
          </a:p>
          <a:p>
            <a:pPr>
              <a:buFont typeface="Arial" panose="020B0604020202020204" pitchFamily="34" charset="0"/>
              <a:buChar char="•"/>
            </a:pPr>
            <a:r>
              <a:rPr lang="en-US" sz="1700" dirty="0"/>
              <a:t>Any person under 18 years of age who takes direct part in hostilities as a member of governmental armed forces.</a:t>
            </a:r>
          </a:p>
          <a:p>
            <a:pPr>
              <a:buFont typeface="Arial" panose="020B0604020202020204" pitchFamily="34" charset="0"/>
              <a:buChar char="•"/>
            </a:pPr>
            <a:r>
              <a:rPr lang="en-US" sz="1700" dirty="0"/>
              <a:t>Any person under 18 years of age who has been compulsorily recruited into governmental armed forces.</a:t>
            </a:r>
          </a:p>
          <a:p>
            <a:pPr>
              <a:buFont typeface="Arial" panose="020B0604020202020204" pitchFamily="34" charset="0"/>
              <a:buChar char="•"/>
            </a:pPr>
            <a:r>
              <a:rPr lang="en-US" sz="1700" dirty="0"/>
              <a:t>Any person under 15 years of age who has been voluntarily recruited into governmental armed forces.</a:t>
            </a:r>
          </a:p>
          <a:p>
            <a:pPr>
              <a:buFont typeface="Arial" panose="020B0604020202020204" pitchFamily="34" charset="0"/>
              <a:buChar char="•"/>
            </a:pPr>
            <a:r>
              <a:rPr lang="en-US" sz="1700" dirty="0"/>
              <a:t>Any person under 18 years of age who has been recruited or used in hostilities by armed forces distinct from the armed forces of a state.</a:t>
            </a:r>
          </a:p>
          <a:p>
            <a:pPr>
              <a:buFont typeface="Arial" panose="020B0604020202020204" pitchFamily="34" charset="0"/>
              <a:buChar char="•"/>
            </a:pPr>
            <a:endParaRPr lang="en-US" sz="1700" dirty="0"/>
          </a:p>
          <a:p>
            <a:pPr marL="0" indent="0" algn="ctr">
              <a:buNone/>
            </a:pPr>
            <a:r>
              <a:rPr lang="en-US" sz="1700" b="1" dirty="0"/>
              <a:t>Child soldiers are forced to fight but also used as cooks, porters, spies, couriers, medics, guards, </a:t>
            </a:r>
          </a:p>
          <a:p>
            <a:pPr marL="0" indent="0" algn="ctr">
              <a:buNone/>
            </a:pPr>
            <a:r>
              <a:rPr lang="en-US" sz="1700" b="1" dirty="0"/>
              <a:t>and sex slaves</a:t>
            </a:r>
            <a:r>
              <a:rPr lang="en-US" sz="1700" dirty="0"/>
              <a:t>.</a:t>
            </a:r>
          </a:p>
          <a:p>
            <a:pPr marL="457200" lvl="1" indent="0">
              <a:buNone/>
            </a:pPr>
            <a:endParaRPr lang="en-US" sz="1400" dirty="0"/>
          </a:p>
        </p:txBody>
      </p:sp>
      <p:sp>
        <p:nvSpPr>
          <p:cNvPr id="4" name="Title 3"/>
          <p:cNvSpPr>
            <a:spLocks noGrp="1"/>
          </p:cNvSpPr>
          <p:nvPr>
            <p:ph type="title"/>
          </p:nvPr>
        </p:nvSpPr>
        <p:spPr>
          <a:xfrm>
            <a:off x="990600" y="838200"/>
            <a:ext cx="7715250" cy="685800"/>
          </a:xfrm>
        </p:spPr>
        <p:txBody>
          <a:bodyPr/>
          <a:lstStyle/>
          <a:p>
            <a:r>
              <a:rPr lang="en-US" sz="3600" b="1" dirty="0"/>
              <a:t>Child Soldiering </a:t>
            </a:r>
          </a:p>
        </p:txBody>
      </p:sp>
      <p:pic>
        <p:nvPicPr>
          <p:cNvPr id="5" name="Content Placeholder 4"/>
          <p:cNvPicPr>
            <a:picLocks noGrp="1"/>
          </p:cNvPicPr>
          <p:nvPr>
            <p:ph sz="half" idx="2"/>
          </p:nvPr>
        </p:nvPicPr>
        <p:blipFill rotWithShape="1">
          <a:blip r:embed="rId3">
            <a:extLst>
              <a:ext uri="{28A0092B-C50C-407E-A947-70E740481C1C}">
                <a14:useLocalDpi xmlns:a14="http://schemas.microsoft.com/office/drawing/2010/main" val="0"/>
              </a:ext>
            </a:extLst>
          </a:blip>
          <a:srcRect l="51583" t="22700" r="2806" b="2454"/>
          <a:stretch/>
        </p:blipFill>
        <p:spPr bwMode="auto">
          <a:xfrm>
            <a:off x="5791200" y="2286000"/>
            <a:ext cx="2819400" cy="2971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2105236"/>
      </p:ext>
    </p:extLst>
  </p:cSld>
  <p:clrMapOvr>
    <a:masterClrMapping/>
  </p:clrMapOvr>
</p:sld>
</file>

<file path=ppt/theme/theme1.xml><?xml version="1.0" encoding="utf-8"?>
<a:theme xmlns:a="http://schemas.openxmlformats.org/drawingml/2006/main" name="CTIP PowerPoint Templat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CTIP PowerPoint Template (General)</Template>
  <TotalTime>10115</TotalTime>
  <Words>5304</Words>
  <Application>Microsoft Office PowerPoint</Application>
  <PresentationFormat>On-screen Show (4:3)</PresentationFormat>
  <Paragraphs>466</Paragraphs>
  <Slides>36</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MS PGothic</vt:lpstr>
      <vt:lpstr>Arial</vt:lpstr>
      <vt:lpstr>Bookman Old Style</vt:lpstr>
      <vt:lpstr>Calibri</vt:lpstr>
      <vt:lpstr>Edwardian Script ITC</vt:lpstr>
      <vt:lpstr>Kunstler Script</vt:lpstr>
      <vt:lpstr>Verdana</vt:lpstr>
      <vt:lpstr>CTIP PowerPoint Template (General)</vt:lpstr>
      <vt:lpstr>Office Theme</vt:lpstr>
      <vt:lpstr>PowerPoint Presentation</vt:lpstr>
      <vt:lpstr>Warning!</vt:lpstr>
      <vt:lpstr>Introduction</vt:lpstr>
      <vt:lpstr>What is Trafficking in Persons (TIP)?</vt:lpstr>
      <vt:lpstr>Sex Trafficking</vt:lpstr>
      <vt:lpstr>Sex Trafficking Case in DoD</vt:lpstr>
      <vt:lpstr>Labor Trafficking</vt:lpstr>
      <vt:lpstr>Labor Trafficking Case in DoD</vt:lpstr>
      <vt:lpstr>Child Soldiering </vt:lpstr>
      <vt:lpstr>Child Soldier Case Affecting DoD</vt:lpstr>
      <vt:lpstr>Question 1</vt:lpstr>
      <vt:lpstr>Why Trafficking in Persons Occurs</vt:lpstr>
      <vt:lpstr>How Trafficking in Persons Occurs</vt:lpstr>
      <vt:lpstr>Who are the Victims?   </vt:lpstr>
      <vt:lpstr>TIP Prevalence</vt:lpstr>
      <vt:lpstr>Question 2</vt:lpstr>
      <vt:lpstr>Effects on Mission Readiness</vt:lpstr>
      <vt:lpstr>What is a “Gross Violation of Human Rights (GVHR)?”</vt:lpstr>
      <vt:lpstr>Reporting GVHR</vt:lpstr>
      <vt:lpstr>Trafficking Victims Protection Act (TVPA) of 2000  </vt:lpstr>
      <vt:lpstr>U.S. Government’s Zero Tolerance Policy</vt:lpstr>
      <vt:lpstr>Uniform Code of Military Justice (UCMJ), Article 134</vt:lpstr>
      <vt:lpstr>Question 3</vt:lpstr>
      <vt:lpstr>National Defense Authorization Act (NDAA), 2013</vt:lpstr>
      <vt:lpstr>Federal Acquisition Regulation (FAR) Subpart 22.17,  “Combating Trafficking in Persons”  </vt:lpstr>
      <vt:lpstr>Justice for Victims of Trafficking Act (JVTA) </vt:lpstr>
      <vt:lpstr>PowerPoint Presentation</vt:lpstr>
      <vt:lpstr>TIP Concerns in DoD’s Areas of Responsibility </vt:lpstr>
      <vt:lpstr>TIP Concerns in DoD’s Areas of Responsibility </vt:lpstr>
      <vt:lpstr>TIP Concerns in DoD’s Areas of Responsibility </vt:lpstr>
      <vt:lpstr>Take Appropriate Reporting Action</vt:lpstr>
      <vt:lpstr>Your Role</vt:lpstr>
      <vt:lpstr>Question 4</vt:lpstr>
      <vt:lpstr>Conclusion</vt:lpstr>
      <vt:lpstr>Resources</vt:lpstr>
      <vt:lpstr>Department of Defense  Combating Trafficking in Persons</vt:lpstr>
    </vt:vector>
  </TitlesOfParts>
  <Company>JSP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Jasmine J CIV (US)</dc:creator>
  <cp:lastModifiedBy>Zurita, Brenda J CIV DODHRA HQ (USA)</cp:lastModifiedBy>
  <cp:revision>359</cp:revision>
  <dcterms:created xsi:type="dcterms:W3CDTF">2018-05-31T12:39:29Z</dcterms:created>
  <dcterms:modified xsi:type="dcterms:W3CDTF">2020-02-20T16:35:31Z</dcterms:modified>
</cp:coreProperties>
</file>