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81" r:id="rId3"/>
    <p:sldId id="316" r:id="rId4"/>
    <p:sldId id="366" r:id="rId5"/>
    <p:sldId id="361" r:id="rId6"/>
    <p:sldId id="267" r:id="rId7"/>
    <p:sldId id="337" r:id="rId8"/>
    <p:sldId id="367" r:id="rId9"/>
    <p:sldId id="362" r:id="rId10"/>
    <p:sldId id="283" r:id="rId11"/>
    <p:sldId id="342" r:id="rId12"/>
    <p:sldId id="392" r:id="rId13"/>
    <p:sldId id="393" r:id="rId14"/>
    <p:sldId id="351" r:id="rId15"/>
    <p:sldId id="368" r:id="rId16"/>
    <p:sldId id="396" r:id="rId17"/>
    <p:sldId id="290" r:id="rId18"/>
    <p:sldId id="388" r:id="rId19"/>
    <p:sldId id="372" r:id="rId20"/>
    <p:sldId id="338" r:id="rId21"/>
    <p:sldId id="354" r:id="rId22"/>
    <p:sldId id="373" r:id="rId23"/>
    <p:sldId id="346" r:id="rId24"/>
    <p:sldId id="353" r:id="rId25"/>
    <p:sldId id="293" r:id="rId26"/>
    <p:sldId id="355" r:id="rId27"/>
    <p:sldId id="374" r:id="rId28"/>
    <p:sldId id="397" r:id="rId29"/>
    <p:sldId id="357" r:id="rId30"/>
    <p:sldId id="375" r:id="rId31"/>
    <p:sldId id="358" r:id="rId32"/>
    <p:sldId id="400" r:id="rId33"/>
    <p:sldId id="399" r:id="rId34"/>
    <p:sldId id="320" r:id="rId35"/>
    <p:sldId id="395" r:id="rId36"/>
    <p:sldId id="398" r:id="rId37"/>
    <p:sldId id="376" r:id="rId38"/>
    <p:sldId id="371" r:id="rId39"/>
    <p:sldId id="356" r:id="rId40"/>
    <p:sldId id="359" r:id="rId41"/>
    <p:sldId id="360" r:id="rId42"/>
    <p:sldId id="272" r:id="rId43"/>
    <p:sldId id="263" r:id="rId44"/>
    <p:sldId id="377" r:id="rId45"/>
    <p:sldId id="287" r:id="rId46"/>
    <p:sldId id="333" r:id="rId47"/>
    <p:sldId id="384" r:id="rId48"/>
    <p:sldId id="364" r:id="rId49"/>
    <p:sldId id="365" r:id="rId50"/>
    <p:sldId id="382" r:id="rId51"/>
    <p:sldId id="334" r:id="rId52"/>
    <p:sldId id="335" r:id="rId5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9900"/>
    <a:srgbClr val="FBAB22"/>
    <a:srgbClr val="352105"/>
    <a:srgbClr val="894C08"/>
    <a:srgbClr val="B51511"/>
    <a:srgbClr val="D8231A"/>
    <a:srgbClr val="FFE79B"/>
    <a:srgbClr val="DBE5E5"/>
    <a:srgbClr val="DFE9ED"/>
    <a:srgbClr val="ECF1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53" autoAdjust="0"/>
    <p:restoredTop sz="87061" autoAdjust="0"/>
  </p:normalViewPr>
  <p:slideViewPr>
    <p:cSldViewPr>
      <p:cViewPr varScale="1">
        <p:scale>
          <a:sx n="95" d="100"/>
          <a:sy n="95" d="100"/>
        </p:scale>
        <p:origin x="-1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06" y="-96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3959507-A73B-486A-8EB5-C0243A2E690F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9A72286-3F66-421A-89C9-BE34D3B24C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76C6E7-6BE8-4CEA-A9A1-BBB7D99C58DF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4838"/>
            <a:ext cx="5486400" cy="4184650"/>
          </a:xfrm>
          <a:prstGeom prst="rect">
            <a:avLst/>
          </a:prstGeom>
        </p:spPr>
        <p:txBody>
          <a:bodyPr vert="horz" lIns="93175" tIns="46587" rIns="93175" bIns="4658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45E36C-DD6B-48C8-8939-1ABBC9E503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B7CD3-134F-4792-9595-46F51AE0C0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Red and peach colored</a:t>
            </a:r>
            <a:r>
              <a:rPr lang="en-US" baseline="0" dirty="0" smtClean="0"/>
              <a:t> areas represent countries that supply the highest numbers of trafficking victims.</a:t>
            </a:r>
          </a:p>
          <a:p>
            <a:pPr eaLnBrk="1" hangingPunct="1"/>
            <a:r>
              <a:rPr lang="en-US" baseline="0" dirty="0" smtClean="0"/>
              <a:t>Blue colored areas represent countries that receive the highest numbers of trafficking victims.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02DAB6-E1A0-4AD7-9EDA-8F45A36A81E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0B67D-9F3A-421E-B4E7-E50E969F7FB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917B03-A03C-4071-9CFC-B4DCE50CD68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B802E-1249-4C19-96A1-B24943030F0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F1E5E-5DC5-4FF8-9A6C-C0C1B447BE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F1E5E-5DC5-4FF8-9A6C-C0C1B447BE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9362C9-2131-42B2-98BB-EB018F7CD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7E607B-D9D0-4A9B-88B2-F4F7FDE498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2AF17-8B94-41B0-A7E8-F6050349582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7E607B-D9D0-4A9B-88B2-F4F7FDE498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7B3F37-D195-473C-8660-BEBB5BE3F99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E0C034-2F90-4FB1-850A-069A14BD46F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917B03-A03C-4071-9CFC-B4DCE50CD68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917B03-A03C-4071-9CFC-B4DCE50CD68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6013E-627F-4264-8E76-365D2E348F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EEADB2-3537-4F00-B21E-B1576A7669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76D645-52E7-437A-BDC1-A8F9A9D40A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486579-16CD-49C6-ACF5-933CCF1470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Tx/>
              <a:buNone/>
              <a:defRPr/>
            </a:pPr>
            <a:endParaRPr lang="en-US" dirty="0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486579-16CD-49C6-ACF5-933CCF1470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486579-16CD-49C6-ACF5-933CCF1470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Tx/>
              <a:buAutoNum type="arabicParenR"/>
              <a:defRPr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81EE8-F88C-4EBC-8677-AB1D09D098E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A29787-2C08-43A2-A823-8269B980105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C1FD95-7322-4CCC-9483-578F555AE7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7E607B-D9D0-4A9B-88B2-F4F7FDE498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70AB20-DA32-45E2-9051-EFA0715796D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81EE8-F88C-4EBC-8677-AB1D09D098E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1A75-D8E1-451E-9B77-2229BF3FE0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109256-82F6-42B3-B192-9C80EF5C22C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61F2E1-D5CC-42B3-B656-61025CBDA1D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D5D212-A57F-485F-9659-D78415535BD9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465049-15AB-4414-BF99-AA488C4B8BB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B802E-1249-4C19-96A1-B24943030F0C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A29787-2C08-43A2-A823-8269B980105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B802E-1249-4C19-96A1-B24943030F0C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617B6B-8A6D-4E03-8F7A-75EE079BBB7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E24C8-4EE6-4B55-95F3-360EC7E805F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8AF468-06B7-4C53-8511-4CDCD2CEE7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E24C8-4EE6-4B55-95F3-360EC7E805F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E24C8-4EE6-4B55-95F3-360EC7E805F8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695D30-C03B-4773-96C6-28FEC85DAC51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972B4C-40D9-4058-8517-B271383AA66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5858B6-4AEB-428C-802A-6548E3AE861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D64373-8A64-40B3-857C-F98E32BB249F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91D8-9AE0-44CE-8965-7F20C49194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91D8-9AE0-44CE-8965-7F20C49194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E572C5-B2C0-4239-B4E8-A972AC95A1F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D23EC-875D-411E-91E8-6924B486FAB1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62881-FB63-49D0-B90F-9D3D0D2E6F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69231-5112-4649-8E33-044713FCD9F3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7E557-AD55-4741-B785-EC31F2BDC4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29700-6526-4013-BC20-D80953AF83EB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A5065-FF08-4F03-8299-2993B73C30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422D4-242A-4FFB-BD9C-6761B0BE360B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CCA01-2B16-4992-9EA0-15259A66C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4E7C3-7C69-40F2-8B5A-4DC18B5E95F8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DC87B-84F3-4A2C-B863-A533AB886E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A6023-53DF-4AF8-A4E8-D5E9B045322A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E4DE7-FA0E-4F34-A050-873B340B16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9358F-55EB-4FD9-92CB-BAF16DDAADA0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AB6B9-4A59-4E2A-B749-8BAE745E06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5F2B5-674B-47C5-9D4A-A91D6F5D695E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87FA3-ADF3-4AE6-83D5-A4A2C60227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904BE-A025-4F40-95EA-076F9B15B6B1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F75E6-383A-4626-B603-0A5F9D8450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1A3D2-1A3A-424B-A100-9C515EEB86F1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D4762-19D4-456E-BD49-9AE3E21A92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60A9E-BD24-41B7-B2B8-90C9592D182A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66684-C990-46AE-A617-884814FB77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FF3123-BA13-4230-B8E3-AED92B632D7C}" type="datetimeFigureOut">
              <a:rPr lang="en-US"/>
              <a:pPr>
                <a:defRPr/>
              </a:pPr>
              <a:t>4/2/2012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A5BC94-2E51-46A7-95B2-EB8E2C3113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Trafficking: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 is the Problem</a:t>
            </a:r>
          </a:p>
        </p:txBody>
      </p:sp>
      <p:pic>
        <p:nvPicPr>
          <p:cNvPr id="4" name="Picture 3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HumanTraffikki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62000" y="1244024"/>
            <a:ext cx="8763000" cy="2132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3301424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B51511"/>
                </a:solidFill>
                <a:latin typeface="Georgia"/>
                <a:cs typeface="Georgia"/>
              </a:rPr>
              <a:t>A DEMAND problem</a:t>
            </a:r>
            <a:endParaRPr lang="en-US" sz="3200" b="1" dirty="0">
              <a:solidFill>
                <a:srgbClr val="B51511"/>
              </a:solidFill>
              <a:latin typeface="Georgia"/>
              <a:cs typeface="Georgia"/>
            </a:endParaRPr>
          </a:p>
        </p:txBody>
      </p:sp>
      <p:pic>
        <p:nvPicPr>
          <p:cNvPr id="8" name="Picture 7" descr="pillars of hope2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3745" r="23745"/>
          <a:stretch>
            <a:fillRect/>
          </a:stretch>
        </p:blipFill>
        <p:spPr>
          <a:xfrm>
            <a:off x="3657600" y="5867400"/>
            <a:ext cx="2533911" cy="83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ZoellerLogo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67200" y="5105400"/>
            <a:ext cx="1799954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emp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698" name="Content Placeholder 5" descr="global_fast_human_trafficking_map1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38187" y="1600200"/>
            <a:ext cx="7667625" cy="4589892"/>
          </a:xfrm>
        </p:spPr>
      </p:pic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4419600" y="6457890"/>
            <a:ext cx="472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i="1" dirty="0" smtClean="0"/>
              <a:t>UN Highlights Human Trafficking</a:t>
            </a:r>
            <a:r>
              <a:rPr lang="en-US" sz="1000" b="1" dirty="0" smtClean="0"/>
              <a:t>, </a:t>
            </a:r>
            <a:r>
              <a:rPr lang="en-US" sz="1000" b="1" cap="small" dirty="0" smtClean="0"/>
              <a:t>Origin &amp; Destination Countries</a:t>
            </a:r>
            <a:r>
              <a:rPr lang="en-US" sz="1000" b="1" dirty="0" smtClean="0"/>
              <a:t>, </a:t>
            </a:r>
            <a:r>
              <a:rPr lang="en-US" sz="1000" b="1" cap="small" dirty="0" smtClean="0"/>
              <a:t>BBC News</a:t>
            </a:r>
            <a:r>
              <a:rPr lang="en-US" sz="1000" b="1" dirty="0" smtClean="0"/>
              <a:t> </a:t>
            </a:r>
            <a:r>
              <a:rPr lang="en-US" sz="1000" b="1" i="1" dirty="0" smtClean="0"/>
              <a:t>available at</a:t>
            </a:r>
            <a:r>
              <a:rPr lang="en-US" sz="1000" b="1" dirty="0" smtClean="0"/>
              <a:t> http://news.bbc.co.uk/2/hi/in_depth/6497799.stm. </a:t>
            </a:r>
            <a:endParaRPr lang="en-US" sz="1000" b="1" dirty="0">
              <a:latin typeface="+mj-lt"/>
            </a:endParaRPr>
          </a:p>
        </p:txBody>
      </p:sp>
      <p:pic>
        <p:nvPicPr>
          <p:cNvPr id="6" name="Picture 5" descr="orig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225552"/>
            <a:ext cx="6248400" cy="13746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mythF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Myt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-152400"/>
            <a:ext cx="9144000" cy="502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7600" y="990600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Only in big cities</a:t>
            </a:r>
            <a:endParaRPr lang="en-US" sz="4800" b="1" dirty="0">
              <a:solidFill>
                <a:srgbClr val="B515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Georgia"/>
              <a:cs typeface="Georgia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 rot="21059437">
            <a:off x="3761079" y="3477660"/>
            <a:ext cx="4724400" cy="2667000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Georgia"/>
                <a:cs typeface="Georgia"/>
              </a:rPr>
              <a:t>Of the 2,515 Department of Justice task force initiated trafficking investigations: </a:t>
            </a:r>
            <a:r>
              <a:rPr lang="en-US" sz="800" b="1" dirty="0" smtClean="0">
                <a:solidFill>
                  <a:schemeClr val="tx1"/>
                </a:solidFill>
                <a:latin typeface="Georgia"/>
                <a:cs typeface="Georgia"/>
              </a:rPr>
              <a:t>(1)</a:t>
            </a:r>
            <a:endParaRPr lang="en-US" sz="1800" b="1" dirty="0" smtClean="0">
              <a:solidFill>
                <a:schemeClr val="tx1"/>
              </a:solidFill>
              <a:latin typeface="Georgia"/>
              <a:cs typeface="Georgia"/>
            </a:endParaRPr>
          </a:p>
          <a:p>
            <a:pPr lvl="1" algn="l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700" b="1" u="sng" dirty="0" smtClean="0">
                <a:solidFill>
                  <a:schemeClr val="tx1"/>
                </a:solidFill>
                <a:latin typeface="Georgia"/>
                <a:cs typeface="Georgia"/>
              </a:rPr>
              <a:t> 50</a:t>
            </a:r>
            <a:r>
              <a:rPr lang="en-US" sz="1700" b="1" dirty="0" smtClean="0">
                <a:solidFill>
                  <a:schemeClr val="tx1"/>
                </a:solidFill>
                <a:latin typeface="Georgia"/>
                <a:cs typeface="Georgia"/>
              </a:rPr>
              <a:t> cases were opened by Indiana law enforcement and 41 were served by nonprofits. </a:t>
            </a:r>
            <a:r>
              <a:rPr lang="en-US" sz="800" b="1" dirty="0" smtClean="0">
                <a:solidFill>
                  <a:schemeClr val="tx1"/>
                </a:solidFill>
                <a:latin typeface="Georgia"/>
                <a:cs typeface="Georgia"/>
              </a:rPr>
              <a:t>(2)</a:t>
            </a:r>
          </a:p>
          <a:p>
            <a:pPr lvl="1" algn="r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100" b="1" dirty="0" smtClean="0">
                <a:solidFill>
                  <a:schemeClr val="tx1"/>
                </a:solidFill>
                <a:latin typeface="Georgia"/>
                <a:cs typeface="Georgia"/>
              </a:rPr>
              <a:t>Note: These statistics are very low due to the difficulty in identifying/finding victims; human trafficking victims are easy for traffickers to hide.</a:t>
            </a:r>
          </a:p>
          <a:p>
            <a:pPr algn="r" eaLnBrk="1" hangingPunct="1">
              <a:buFont typeface="Arial" charset="0"/>
              <a:buNone/>
              <a:defRPr/>
            </a:pPr>
            <a:endParaRPr lang="en-US" sz="1200" b="1" dirty="0">
              <a:solidFill>
                <a:schemeClr val="tx1"/>
              </a:solidFill>
              <a:latin typeface="Georgia"/>
              <a:cs typeface="Georgia"/>
            </a:endParaRPr>
          </a:p>
        </p:txBody>
      </p:sp>
      <p:pic>
        <p:nvPicPr>
          <p:cNvPr id="12" name="Picture 11" descr="IndianaFla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39010">
            <a:off x="-344388" y="2006063"/>
            <a:ext cx="3505200" cy="233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048000" y="62484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en-US" sz="900" cap="small" dirty="0" smtClean="0"/>
              <a:t>Characteristics of Suspected Human Trafficking Incidents, 2008-2010</a:t>
            </a:r>
            <a:r>
              <a:rPr lang="en-US" sz="900" dirty="0" smtClean="0"/>
              <a:t> at 1 (2011), </a:t>
            </a:r>
            <a:r>
              <a:rPr lang="en-US" sz="900" cap="small" dirty="0" smtClean="0"/>
              <a:t>U.S. Dept. of Justice</a:t>
            </a:r>
            <a:r>
              <a:rPr lang="en-US" sz="900" dirty="0" smtClean="0"/>
              <a:t>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http://bjs.ojp.usdoj.gov/content/pub/pdf/cshti0819.pd;</a:t>
            </a:r>
            <a:r>
              <a:rPr lang="en-US" sz="900" i="1" dirty="0" smtClean="0"/>
              <a:t> see also Human </a:t>
            </a:r>
            <a:r>
              <a:rPr lang="en-US" sz="900" dirty="0" smtClean="0"/>
              <a:t>Trafficking/Trafficking in Persons, http://bjs.ojp.usdoj.gov/index.cfm?ty=tp&amp;tid=40 (last visited Jan. 25, 2012).</a:t>
            </a:r>
          </a:p>
          <a:p>
            <a:pPr marL="228600" indent="-228600">
              <a:buAutoNum type="arabicParenR"/>
            </a:pPr>
            <a:r>
              <a:rPr lang="en-US" sz="900" cap="small" dirty="0" smtClean="0"/>
              <a:t>IPATH Taskforce Grant Reports</a:t>
            </a:r>
            <a:r>
              <a:rPr lang="en-US" sz="900" dirty="0" smtClean="0"/>
              <a:t>, </a:t>
            </a:r>
            <a:r>
              <a:rPr lang="en-US" sz="900" cap="small" dirty="0" smtClean="0"/>
              <a:t>Indiana Protection for Abused &amp; Trafficked Humans.</a:t>
            </a:r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2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drink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64221">
            <a:off x="575198" y="1601003"/>
            <a:ext cx="2552411" cy="202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bachelorpaarty.jpg"/>
          <p:cNvPicPr>
            <a:picLocks noChangeAspect="1"/>
          </p:cNvPicPr>
          <p:nvPr/>
        </p:nvPicPr>
        <p:blipFill>
          <a:blip r:embed="rId5" cstate="print"/>
          <a:srcRect l="2941" t="14118" r="3529" b="15294"/>
          <a:stretch>
            <a:fillRect/>
          </a:stretch>
        </p:blipFill>
        <p:spPr>
          <a:xfrm rot="257906">
            <a:off x="971069" y="3353377"/>
            <a:ext cx="2108444" cy="159127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581400" y="1295400"/>
            <a:ext cx="2362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latin typeface="Georgia" pitchFamily="18" charset="0"/>
              </a:rPr>
              <a:t>Our culture emphasizes: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i="1" dirty="0" smtClean="0">
                <a:latin typeface="Georgia" pitchFamily="18" charset="0"/>
              </a:rPr>
              <a:t> Partying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i="1" dirty="0" smtClean="0">
                <a:latin typeface="Georgia" pitchFamily="18" charset="0"/>
              </a:rPr>
              <a:t> Youth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i="1" dirty="0" smtClean="0">
                <a:latin typeface="Georgia" pitchFamily="18" charset="0"/>
              </a:rPr>
              <a:t> Power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i="1" dirty="0" smtClean="0">
                <a:latin typeface="Georgia" pitchFamily="18" charset="0"/>
              </a:rPr>
              <a:t> Money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i="1" dirty="0" smtClean="0">
                <a:latin typeface="Georgia" pitchFamily="18" charset="0"/>
              </a:rPr>
              <a:t> Sexuality</a:t>
            </a:r>
            <a:endParaRPr lang="en-US" sz="2000" b="1" i="1" dirty="0">
              <a:latin typeface="Georgia" pitchFamily="18" charset="0"/>
            </a:endParaRPr>
          </a:p>
        </p:txBody>
      </p:sp>
      <p:pic>
        <p:nvPicPr>
          <p:cNvPr id="16" name="Picture 15" descr="yout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30697">
            <a:off x="5579222" y="2455024"/>
            <a:ext cx="1585103" cy="15851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733800" y="47244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Georgia" pitchFamily="18" charset="0"/>
              </a:rPr>
              <a:t>Consider the message of movies like The Hangover and advertisements that use sexuality to sell clothing, perfume, cars, and more.</a:t>
            </a:r>
            <a:endParaRPr lang="en-US" sz="1600" b="1" i="1" dirty="0">
              <a:latin typeface="Georgia" pitchFamily="18" charset="0"/>
            </a:endParaRPr>
          </a:p>
        </p:txBody>
      </p:sp>
      <p:pic>
        <p:nvPicPr>
          <p:cNvPr id="9" name="Picture 8" descr="deman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35769">
            <a:off x="1745153" y="263436"/>
            <a:ext cx="4953000" cy="1981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tornshe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40492">
            <a:off x="505971" y="2080880"/>
            <a:ext cx="4349329" cy="2203961"/>
          </a:xfrm>
        </p:spPr>
        <p:txBody>
          <a:bodyPr rtlCol="0">
            <a:noAutofit/>
          </a:bodyPr>
          <a:lstStyle/>
          <a:p>
            <a:pPr marL="115888" indent="1588" eaLnBrk="1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700" b="1" dirty="0" smtClean="0">
                <a:latin typeface="Georgia"/>
                <a:cs typeface="Georgia"/>
              </a:rPr>
              <a:t>Three 6 Mafia's song "It's Hard Out There for a Pimp" won an Oscar in 2006.</a:t>
            </a:r>
          </a:p>
          <a:p>
            <a:pPr marL="115888" indent="1588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 smtClean="0">
                <a:latin typeface="Georgia"/>
                <a:cs typeface="Georgia"/>
              </a:rPr>
              <a:t> “Pimp” is now slang that means “to improve” or “to customize” (like in MTV’s show “Pimp My Ride”).</a:t>
            </a:r>
          </a:p>
        </p:txBody>
      </p:sp>
      <p:pic>
        <p:nvPicPr>
          <p:cNvPr id="7" name="Picture 6" descr="GrandTheftAu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6702">
            <a:off x="6400800" y="685800"/>
            <a:ext cx="2393960" cy="179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mp_my_ri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73348">
            <a:off x="5156945" y="1818528"/>
            <a:ext cx="2003065" cy="182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486400" y="3962400"/>
            <a:ext cx="350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Georgia"/>
                <a:cs typeface="Georgia"/>
              </a:rPr>
              <a:t>Demand for this crime exists because society/WE tolerate it: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 rot="21417673">
            <a:off x="1628645" y="1146987"/>
            <a:ext cx="305583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b="1" dirty="0" smtClean="0">
                <a:latin typeface="Georgia"/>
                <a:cs typeface="Georgia"/>
              </a:rPr>
              <a:t> Prostitutes &amp; strippers are portrayed in movies, video games &amp; rap songs.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21406490">
            <a:off x="2163714" y="4273683"/>
            <a:ext cx="2971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b="1" dirty="0" smtClean="0">
                <a:latin typeface="Georgia"/>
                <a:cs typeface="Georgia"/>
              </a:rPr>
              <a:t> MySpace now has an option  	to “pimp-my-profile.”</a:t>
            </a:r>
            <a:endParaRPr lang="en-US" sz="1700" dirty="0" smtClean="0">
              <a:latin typeface="Georgia"/>
              <a:cs typeface="Georgia"/>
            </a:endParaRPr>
          </a:p>
          <a:p>
            <a:endParaRPr lang="en-US" dirty="0"/>
          </a:p>
        </p:txBody>
      </p:sp>
      <p:pic>
        <p:nvPicPr>
          <p:cNvPr id="10" name="Picture 9" descr="dema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35769">
            <a:off x="2430953" y="187236"/>
            <a:ext cx="4953000" cy="1981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TheTraffic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1371600"/>
            <a:ext cx="5905500" cy="2362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Notebo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 rot="248763">
            <a:off x="1560641" y="3090256"/>
            <a:ext cx="3394297" cy="3244360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  <a:buNone/>
              <a:defRPr/>
            </a:pPr>
            <a:r>
              <a:rPr lang="en-US" sz="1800" dirty="0" smtClean="0">
                <a:latin typeface="Georgia"/>
                <a:cs typeface="Georgia"/>
              </a:rPr>
              <a:t>•  Most often, he/she is the same</a:t>
            </a:r>
            <a:r>
              <a:rPr lang="en-US" sz="1800" b="1" dirty="0" smtClean="0">
                <a:latin typeface="Georgia"/>
                <a:cs typeface="Georgia"/>
              </a:rPr>
              <a:t> race/ethnicity </a:t>
            </a:r>
            <a:r>
              <a:rPr lang="en-US" sz="1800" dirty="0" smtClean="0">
                <a:latin typeface="Georgia"/>
                <a:cs typeface="Georgia"/>
              </a:rPr>
              <a:t>as the victim.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1800" dirty="0" smtClean="0">
                <a:latin typeface="Georgia"/>
                <a:cs typeface="Georgia"/>
              </a:rPr>
              <a:t>The trafficker might be           someone who </a:t>
            </a:r>
            <a:r>
              <a:rPr lang="en-US" sz="1800" b="1" dirty="0" smtClean="0">
                <a:latin typeface="Georgia"/>
                <a:cs typeface="Georgia"/>
              </a:rPr>
              <a:t>knew the       \   victim</a:t>
            </a:r>
            <a:r>
              <a:rPr lang="en-US" sz="1800" dirty="0" smtClean="0">
                <a:latin typeface="Georgia"/>
                <a:cs typeface="Georgia"/>
              </a:rPr>
              <a:t> and victim’s           	family.</a:t>
            </a:r>
          </a:p>
        </p:txBody>
      </p:sp>
      <p:sp>
        <p:nvSpPr>
          <p:cNvPr id="8" name="Rectangle 7"/>
          <p:cNvSpPr/>
          <p:nvPr/>
        </p:nvSpPr>
        <p:spPr>
          <a:xfrm rot="20899041">
            <a:off x="5736773" y="4036474"/>
            <a:ext cx="24384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1600" dirty="0" smtClean="0">
                <a:latin typeface="Georgia"/>
                <a:cs typeface="Georgia"/>
              </a:rPr>
              <a:t>Will likely be </a:t>
            </a:r>
            <a:r>
              <a:rPr lang="en-US" sz="1600" b="1" dirty="0" smtClean="0">
                <a:latin typeface="Georgia"/>
                <a:cs typeface="Georgia"/>
              </a:rPr>
              <a:t>bilingual</a:t>
            </a:r>
            <a:endParaRPr lang="en-US" sz="1600" dirty="0" smtClean="0">
              <a:latin typeface="Georgia"/>
              <a:cs typeface="Georgia"/>
            </a:endParaRPr>
          </a:p>
          <a:p>
            <a:pPr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1600" dirty="0" smtClean="0">
                <a:latin typeface="Georgia"/>
                <a:cs typeface="Georgia"/>
              </a:rPr>
              <a:t>Will likely be an </a:t>
            </a:r>
            <a:r>
              <a:rPr lang="en-US" sz="1600" b="1" dirty="0" smtClean="0">
                <a:latin typeface="Georgia"/>
                <a:cs typeface="Georgia"/>
              </a:rPr>
              <a:t>older man with younger women</a:t>
            </a:r>
            <a:r>
              <a:rPr lang="en-US" sz="1600" dirty="0" smtClean="0">
                <a:latin typeface="Georgia"/>
                <a:cs typeface="Georgia"/>
              </a:rPr>
              <a:t> who seems to be </a:t>
            </a:r>
            <a:r>
              <a:rPr lang="en-US" sz="1600" b="1" dirty="0" smtClean="0">
                <a:latin typeface="Georgia"/>
                <a:cs typeface="Georgia"/>
              </a:rPr>
              <a:t>controlling</a:t>
            </a:r>
            <a:r>
              <a:rPr lang="en-US" sz="1600" dirty="0" smtClean="0">
                <a:latin typeface="Georgia"/>
                <a:cs typeface="Georgia"/>
              </a:rPr>
              <a:t>,  correcting, speaking for the victims </a:t>
            </a:r>
          </a:p>
        </p:txBody>
      </p:sp>
      <p:sp>
        <p:nvSpPr>
          <p:cNvPr id="9" name="Rectangle 8"/>
          <p:cNvSpPr/>
          <p:nvPr/>
        </p:nvSpPr>
        <p:spPr>
          <a:xfrm rot="19380345">
            <a:off x="1001159" y="1162194"/>
            <a:ext cx="2133600" cy="12838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63601">
            <a:off x="1793964" y="998340"/>
            <a:ext cx="3138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US" dirty="0" smtClean="0">
                <a:latin typeface="Georgia"/>
                <a:cs typeface="Georgia"/>
              </a:rPr>
              <a:t>	    • The trafficker 		     (“pimp”) may be 	      part of a </a:t>
            </a:r>
            <a:r>
              <a:rPr lang="en-US" b="1" dirty="0" smtClean="0">
                <a:latin typeface="Georgia"/>
                <a:cs typeface="Georgia"/>
              </a:rPr>
              <a:t>larger 	   organized   	crime ring</a:t>
            </a:r>
            <a:r>
              <a:rPr lang="en-US" dirty="0" smtClean="0">
                <a:latin typeface="Georgia"/>
                <a:cs typeface="Georgia"/>
              </a:rPr>
              <a:t>, or                                  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dirty="0" smtClean="0">
                <a:latin typeface="Georgia"/>
                <a:cs typeface="Georgia"/>
              </a:rPr>
              <a:t>         may be </a:t>
            </a:r>
            <a:r>
              <a:rPr lang="en-US" b="1" dirty="0" smtClean="0">
                <a:latin typeface="Georgia"/>
                <a:cs typeface="Georgia"/>
              </a:rPr>
              <a:t>profiting    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b="1" dirty="0" smtClean="0">
                <a:latin typeface="Georgia"/>
                <a:cs typeface="Georgia"/>
              </a:rPr>
              <a:t>         independently.</a:t>
            </a:r>
          </a:p>
        </p:txBody>
      </p:sp>
      <p:pic>
        <p:nvPicPr>
          <p:cNvPr id="11" name="Picture 10" descr="370326_5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28166">
            <a:off x="5081716" y="522073"/>
            <a:ext cx="2477157" cy="3302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 mythF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Myt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-152400"/>
            <a:ext cx="9144000" cy="5029200"/>
          </a:xfrm>
          <a:prstGeom prst="rect">
            <a:avLst/>
          </a:prstGeom>
        </p:spPr>
      </p:pic>
      <p:sp>
        <p:nvSpPr>
          <p:cNvPr id="12" name="Rectangle 10"/>
          <p:cNvSpPr txBox="1">
            <a:spLocks noChangeArrowheads="1"/>
          </p:cNvSpPr>
          <p:nvPr/>
        </p:nvSpPr>
        <p:spPr bwMode="auto">
          <a:xfrm rot="21129471">
            <a:off x="3957555" y="3488452"/>
            <a:ext cx="4468068" cy="35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1600" b="1" dirty="0" smtClean="0">
                <a:latin typeface="Georgia"/>
                <a:cs typeface="Georgia"/>
              </a:rPr>
              <a:t>• </a:t>
            </a:r>
            <a:r>
              <a:rPr lang="en-US" sz="1500" b="1" dirty="0" smtClean="0">
                <a:latin typeface="Georgia"/>
                <a:cs typeface="Georgia"/>
              </a:rPr>
              <a:t>Pimps take all of the money. </a:t>
            </a:r>
            <a:r>
              <a:rPr lang="en-US" sz="1000" b="1" dirty="0" smtClean="0">
                <a:latin typeface="Georgia"/>
                <a:cs typeface="Georgia"/>
              </a:rPr>
              <a:t>(1)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1600" b="1" dirty="0" smtClean="0">
                <a:latin typeface="Georgia"/>
                <a:cs typeface="Georgia"/>
              </a:rPr>
              <a:t>• </a:t>
            </a:r>
            <a:r>
              <a:rPr lang="en-US" sz="1500" b="1" dirty="0" smtClean="0">
                <a:latin typeface="Georgia"/>
                <a:cs typeface="Georgia"/>
              </a:rPr>
              <a:t>They force the women and children to earn nightly monetary quotas to avoid beatings. </a:t>
            </a:r>
            <a:r>
              <a:rPr lang="en-US" sz="1000" b="1" dirty="0" smtClean="0">
                <a:latin typeface="Georgia"/>
                <a:cs typeface="Georgia"/>
              </a:rPr>
              <a:t>(1)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1600" b="1" dirty="0" smtClean="0">
                <a:latin typeface="Georgia"/>
                <a:cs typeface="Georgia"/>
              </a:rPr>
              <a:t>• </a:t>
            </a:r>
            <a:r>
              <a:rPr lang="en-US" sz="1500" b="1" dirty="0" smtClean="0">
                <a:latin typeface="Georgia"/>
                <a:cs typeface="Georgia"/>
              </a:rPr>
              <a:t>Pimps even “brand” those under their control with tattoos of their name to demonstrate ownership. </a:t>
            </a:r>
            <a:r>
              <a:rPr lang="en-US" sz="1000" b="1" dirty="0" smtClean="0">
                <a:latin typeface="Georgia"/>
                <a:cs typeface="Georgia"/>
              </a:rPr>
              <a:t>(1)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500" b="1" u="sng" dirty="0" smtClean="0">
                <a:latin typeface="Georgia"/>
                <a:cs typeface="Georgia"/>
              </a:rPr>
              <a:t>Quote</a:t>
            </a:r>
            <a:r>
              <a:rPr lang="en-US" sz="1500" b="1" dirty="0" smtClean="0">
                <a:latin typeface="Georgia"/>
                <a:cs typeface="Georgia"/>
              </a:rPr>
              <a:t> </a:t>
            </a:r>
            <a:r>
              <a:rPr lang="en-US" sz="1500" dirty="0" smtClean="0">
                <a:latin typeface="Georgia"/>
                <a:cs typeface="Georgia"/>
              </a:rPr>
              <a:t>from pimp: “it’s impossible to protect all girls from guys….We eat, drink and sleep thinking of ways to trick young girls into doing what we want.”</a:t>
            </a:r>
            <a:r>
              <a:rPr lang="en-US" sz="1000" dirty="0" smtClean="0">
                <a:latin typeface="Georgia"/>
                <a:cs typeface="Georgia"/>
              </a:rPr>
              <a:t>(</a:t>
            </a:r>
            <a:r>
              <a:rPr lang="en-US" sz="1000" b="1" dirty="0" smtClean="0">
                <a:latin typeface="Georgia"/>
                <a:cs typeface="Georgia"/>
              </a:rPr>
              <a:t>2)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6172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Pimps are cool and protect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the girls they “manage.”</a:t>
            </a:r>
            <a:endParaRPr lang="en-US" sz="3200" b="1" dirty="0">
              <a:solidFill>
                <a:srgbClr val="B515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Georgia"/>
              <a:cs typeface="Georgia"/>
            </a:endParaRPr>
          </a:p>
        </p:txBody>
      </p:sp>
      <p:sp>
        <p:nvSpPr>
          <p:cNvPr id="35845" name="TextBox 8"/>
          <p:cNvSpPr txBox="1">
            <a:spLocks noChangeArrowheads="1"/>
          </p:cNvSpPr>
          <p:nvPr/>
        </p:nvSpPr>
        <p:spPr bwMode="auto">
          <a:xfrm>
            <a:off x="3124200" y="6172200"/>
            <a:ext cx="632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FontTx/>
              <a:buAutoNum type="arabicParenR"/>
            </a:pPr>
            <a:r>
              <a:rPr lang="en-US" sz="800" i="1" dirty="0" smtClean="0"/>
              <a:t>Human Trafficking FAQs</a:t>
            </a:r>
            <a:r>
              <a:rPr lang="en-US" sz="800" dirty="0" smtClean="0"/>
              <a:t>, </a:t>
            </a:r>
            <a:r>
              <a:rPr lang="en-US" sz="800" i="1" dirty="0" smtClean="0"/>
              <a:t>How is Pimping a Form of Sex Trafficking?, </a:t>
            </a:r>
            <a:r>
              <a:rPr lang="en-US" sz="800" cap="small" dirty="0" smtClean="0"/>
              <a:t>Polaris Project</a:t>
            </a:r>
            <a:r>
              <a:rPr lang="en-US" sz="800" dirty="0" smtClean="0"/>
              <a:t>, http://www.polarisproject.org/human-trafficking/human-trafficking-faqs#How is pimping a form of sex trafficking?</a:t>
            </a:r>
            <a:r>
              <a:rPr lang="en-US" sz="800" i="1" dirty="0" smtClean="0"/>
              <a:t> </a:t>
            </a:r>
            <a:r>
              <a:rPr lang="en-US" sz="800" dirty="0" smtClean="0"/>
              <a:t>(last visited Jan. 14, 2012).</a:t>
            </a:r>
          </a:p>
          <a:p>
            <a:pPr marL="228600" indent="-228600">
              <a:buFontTx/>
              <a:buAutoNum type="arabicParenR"/>
            </a:pPr>
            <a:r>
              <a:rPr lang="en-US" sz="800" dirty="0" smtClean="0"/>
              <a:t>Jody Raphael &amp; Brenda Myers-Powell, </a:t>
            </a:r>
            <a:r>
              <a:rPr lang="en-US" sz="800" cap="small" dirty="0" smtClean="0"/>
              <a:t>From Victims to Victimizer: Interviews With 25 Ex-Pimps in Chicago (2010) </a:t>
            </a:r>
            <a:r>
              <a:rPr lang="en-US" sz="800" dirty="0" smtClean="0"/>
              <a:t>at 5, </a:t>
            </a:r>
            <a:r>
              <a:rPr lang="en-US" sz="800" cap="small" dirty="0" smtClean="0"/>
              <a:t>Schiller </a:t>
            </a:r>
            <a:r>
              <a:rPr lang="en-US" sz="800" cap="small" dirty="0" err="1" smtClean="0"/>
              <a:t>DuCanto</a:t>
            </a:r>
            <a:r>
              <a:rPr lang="en-US" sz="800" cap="small" dirty="0" smtClean="0"/>
              <a:t> &amp; Fleck Family Law Center of DePaul University College of Law</a:t>
            </a:r>
            <a:r>
              <a:rPr lang="en-US" sz="800" dirty="0" smtClean="0"/>
              <a:t>, </a:t>
            </a:r>
            <a:r>
              <a:rPr lang="en-US" sz="800" i="1" dirty="0" smtClean="0"/>
              <a:t>available at</a:t>
            </a:r>
            <a:r>
              <a:rPr lang="en-US" sz="800" dirty="0" smtClean="0"/>
              <a:t> http://newsroom.depaul.edu/PDF/FAMILY_LAW_CENTER_REPORT-final.pdf.</a:t>
            </a:r>
            <a:endParaRPr lang="en-US" sz="800" dirty="0"/>
          </a:p>
        </p:txBody>
      </p:sp>
      <p:sp>
        <p:nvSpPr>
          <p:cNvPr id="14" name="Rectangle 10"/>
          <p:cNvSpPr txBox="1">
            <a:spLocks noChangeArrowheads="1"/>
          </p:cNvSpPr>
          <p:nvPr/>
        </p:nvSpPr>
        <p:spPr bwMode="auto">
          <a:xfrm rot="21129471">
            <a:off x="3839450" y="3900075"/>
            <a:ext cx="446806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spcAft>
                <a:spcPts val="0"/>
              </a:spcAft>
              <a:defRPr/>
            </a:pPr>
            <a:endParaRPr lang="en-US" sz="1600" b="1" i="1" dirty="0">
              <a:latin typeface="Georgia"/>
              <a:cs typeface="Georgia"/>
            </a:endParaRPr>
          </a:p>
        </p:txBody>
      </p:sp>
      <p:pic>
        <p:nvPicPr>
          <p:cNvPr id="15" name="Picture 14" descr="732821_554693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72948">
            <a:off x="914400" y="2024822"/>
            <a:ext cx="2211347" cy="3156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732823_699460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75977">
            <a:off x="152400" y="3733800"/>
            <a:ext cx="2227811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1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5845" grpId="0"/>
      <p:bldP spid="14" grpId="0" build="allAtOnce"/>
      <p:bldP spid="14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TPers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1066800"/>
            <a:ext cx="5905500" cy="2362200"/>
          </a:xfrm>
          <a:prstGeom prst="rect">
            <a:avLst/>
          </a:prstGeom>
        </p:spPr>
      </p:pic>
      <p:pic>
        <p:nvPicPr>
          <p:cNvPr id="12" name="Picture 11" descr="135326_37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56720">
            <a:off x="2388010" y="3544283"/>
            <a:ext cx="3367170" cy="3004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 mythF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viciouscyc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40000">
            <a:off x="5629632" y="4043704"/>
            <a:ext cx="2813125" cy="2651760"/>
          </a:xfrm>
          <a:prstGeom prst="rect">
            <a:avLst/>
          </a:prstGeom>
        </p:spPr>
      </p:pic>
      <p:pic>
        <p:nvPicPr>
          <p:cNvPr id="19" name="Picture 18" descr="3arr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40000">
            <a:off x="5632704" y="4041648"/>
            <a:ext cx="2813125" cy="2651760"/>
          </a:xfrm>
          <a:prstGeom prst="rect">
            <a:avLst/>
          </a:prstGeom>
        </p:spPr>
      </p:pic>
      <p:pic>
        <p:nvPicPr>
          <p:cNvPr id="20" name="Picture 19" descr="32arro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40000">
            <a:off x="5623560" y="4038939"/>
            <a:ext cx="2816159" cy="2654620"/>
          </a:xfrm>
          <a:prstGeom prst="rect">
            <a:avLst/>
          </a:prstGeom>
        </p:spPr>
      </p:pic>
      <p:pic>
        <p:nvPicPr>
          <p:cNvPr id="21" name="Picture 20" descr="321arro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951108">
            <a:off x="5623560" y="4041648"/>
            <a:ext cx="2813124" cy="2651760"/>
          </a:xfrm>
          <a:prstGeom prst="rect">
            <a:avLst/>
          </a:prstGeom>
        </p:spPr>
      </p:pic>
      <p:pic>
        <p:nvPicPr>
          <p:cNvPr id="14" name="Picture 13" descr="Myt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-152400"/>
            <a:ext cx="9144000" cy="4267200"/>
          </a:xfrm>
          <a:prstGeom prst="rect">
            <a:avLst/>
          </a:prstGeom>
        </p:spPr>
      </p:pic>
      <p:sp>
        <p:nvSpPr>
          <p:cNvPr id="15" name="Rectangle 10"/>
          <p:cNvSpPr txBox="1">
            <a:spLocks noChangeArrowheads="1"/>
          </p:cNvSpPr>
          <p:nvPr/>
        </p:nvSpPr>
        <p:spPr bwMode="auto">
          <a:xfrm rot="21129471">
            <a:off x="4002674" y="4247813"/>
            <a:ext cx="215340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000" b="1" dirty="0" smtClean="0">
                <a:latin typeface="Georgia"/>
                <a:cs typeface="Georgia"/>
              </a:rPr>
              <a:t>It’s a complex and violent crime.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0" y="914400"/>
            <a:ext cx="3733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They 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in control.</a:t>
            </a:r>
            <a:endParaRPr lang="en-US" sz="4800" b="1" dirty="0">
              <a:solidFill>
                <a:srgbClr val="B515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Georgia"/>
              <a:cs typeface="Georgia"/>
            </a:endParaRPr>
          </a:p>
        </p:txBody>
      </p:sp>
      <p:pic>
        <p:nvPicPr>
          <p:cNvPr id="24" name="Picture 23" descr="1015891_7502138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418503">
            <a:off x="532089" y="1981200"/>
            <a:ext cx="21717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torn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 rot="283716">
            <a:off x="4571350" y="1789154"/>
            <a:ext cx="4180456" cy="414158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en-US" sz="1800" dirty="0" smtClean="0">
                <a:latin typeface="Georgia"/>
                <a:cs typeface="Georgia"/>
              </a:rPr>
              <a:t>	•  Human Trafficking </a:t>
            </a:r>
            <a:br>
              <a:rPr lang="en-US" sz="1800" dirty="0" smtClean="0">
                <a:latin typeface="Georgia"/>
                <a:cs typeface="Georgia"/>
              </a:rPr>
            </a:br>
            <a:r>
              <a:rPr lang="en-US" sz="1800" dirty="0" smtClean="0">
                <a:latin typeface="Georgia"/>
                <a:cs typeface="Georgia"/>
              </a:rPr>
              <a:t>reaches every culture </a:t>
            </a:r>
            <a:br>
              <a:rPr lang="en-US" sz="1800" dirty="0" smtClean="0">
                <a:latin typeface="Georgia"/>
                <a:cs typeface="Georgia"/>
              </a:rPr>
            </a:br>
            <a:r>
              <a:rPr lang="en-US" sz="1800" dirty="0" smtClean="0">
                <a:latin typeface="Georgia"/>
                <a:cs typeface="Georgia"/>
              </a:rPr>
              <a:t>and demographic.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1100" i="1" dirty="0" smtClean="0">
              <a:latin typeface="Georgia"/>
              <a:cs typeface="Georgia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1800" dirty="0" smtClean="0">
                <a:latin typeface="Georgia"/>
                <a:cs typeface="Georgia"/>
              </a:rPr>
              <a:t>   •  HT Victims are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800" dirty="0" smtClean="0">
                <a:latin typeface="Georgia"/>
                <a:cs typeface="Georgia"/>
              </a:rPr>
              <a:t>VULNERABLE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1800" b="1" dirty="0" smtClean="0">
              <a:latin typeface="Georgia"/>
              <a:cs typeface="Georgia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sz="1800" b="1" dirty="0" smtClean="0">
                <a:latin typeface="Georgia"/>
                <a:cs typeface="Georgia"/>
              </a:rPr>
              <a:t>Some risk factors </a:t>
            </a:r>
            <a:br>
              <a:rPr lang="en-US" sz="1800" b="1" dirty="0" smtClean="0">
                <a:latin typeface="Georgia"/>
                <a:cs typeface="Georgia"/>
              </a:rPr>
            </a:br>
            <a:r>
              <a:rPr lang="en-US" sz="1800" b="1" dirty="0" smtClean="0">
                <a:latin typeface="Georgia"/>
                <a:cs typeface="Georgia"/>
              </a:rPr>
              <a:t>include: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Georgia"/>
                <a:cs typeface="Georgia"/>
              </a:rPr>
              <a:t>Poverty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Georgia"/>
                <a:cs typeface="Georgia"/>
              </a:rPr>
              <a:t>Immigration status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Georgia"/>
                <a:cs typeface="Georgia"/>
              </a:rPr>
              <a:t>Unemployment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Georgia"/>
                <a:cs typeface="Georgia"/>
              </a:rPr>
              <a:t>Desperation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Georgia"/>
                <a:cs typeface="Georgia"/>
              </a:rPr>
              <a:t>Family backgrounds strife with violence, abuse, conflict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Georgia"/>
                <a:cs typeface="Georgia"/>
              </a:rPr>
              <a:t>Homelessness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Georgia"/>
                <a:cs typeface="Georgia"/>
              </a:rPr>
              <a:t>A need to be </a:t>
            </a:r>
            <a:br>
              <a:rPr lang="en-US" sz="1800" dirty="0" smtClean="0">
                <a:latin typeface="Georgia"/>
                <a:cs typeface="Georgia"/>
              </a:rPr>
            </a:br>
            <a:r>
              <a:rPr lang="en-US" sz="1800" dirty="0" smtClean="0">
                <a:latin typeface="Georgia"/>
                <a:cs typeface="Georgia"/>
              </a:rPr>
              <a:t>loved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</a:pPr>
            <a:endParaRPr lang="en-US" sz="1800" dirty="0" smtClean="0">
              <a:latin typeface="Georgia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6248400"/>
            <a:ext cx="6172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arenR"/>
              <a:defRPr/>
            </a:pPr>
            <a:r>
              <a:rPr lang="en-US" sz="1000" i="1" dirty="0" smtClean="0"/>
              <a:t>Child Prostitution</a:t>
            </a:r>
            <a:r>
              <a:rPr lang="en-US" sz="1000" dirty="0" smtClean="0"/>
              <a:t>, </a:t>
            </a:r>
            <a:r>
              <a:rPr lang="en-US" sz="1000" cap="small" dirty="0" smtClean="0"/>
              <a:t>U.S. Dept. of Justice, CEOS</a:t>
            </a:r>
            <a:r>
              <a:rPr lang="en-US" sz="1000" dirty="0" smtClean="0"/>
              <a:t>, http://</a:t>
            </a:r>
            <a:r>
              <a:rPr lang="en-US" sz="1000" dirty="0" err="1" smtClean="0"/>
              <a:t>www.justice.gov/criminal/ceos/prostitution.html</a:t>
            </a:r>
            <a:r>
              <a:rPr lang="en-US" sz="1000" dirty="0" smtClean="0"/>
              <a:t> (last visited Jan. 13, 2012); </a:t>
            </a:r>
            <a:r>
              <a:rPr lang="en-US" sz="1000" i="1" dirty="0" smtClean="0"/>
              <a:t>see also</a:t>
            </a:r>
            <a:r>
              <a:rPr lang="en-US" sz="1000" dirty="0" smtClean="0"/>
              <a:t> U.S. Children are Victims of Sex Trafficking (April 2008), </a:t>
            </a:r>
            <a:r>
              <a:rPr lang="en-US" sz="1000" cap="small" dirty="0" err="1" smtClean="0"/>
              <a:t>humantrafficking.org</a:t>
            </a:r>
            <a:r>
              <a:rPr lang="en-US" sz="1000" dirty="0" smtClean="0"/>
              <a:t>, http://www.humantrafficking.org/updates/801. </a:t>
            </a:r>
            <a:endParaRPr lang="en-US" sz="1000" dirty="0"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295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i="1" dirty="0" smtClean="0">
                <a:latin typeface="Georgia"/>
                <a:cs typeface="Georgia"/>
              </a:rPr>
              <a:t>	MYTH:  </a:t>
            </a:r>
            <a:br>
              <a:rPr lang="en-US" sz="2000" b="1" i="1" dirty="0" smtClean="0">
                <a:latin typeface="Georgia"/>
                <a:cs typeface="Georgia"/>
              </a:rPr>
            </a:br>
            <a:r>
              <a:rPr lang="en-US" sz="2000" b="1" i="1" dirty="0" smtClean="0">
                <a:latin typeface="Georgia"/>
                <a:cs typeface="Georgia"/>
              </a:rPr>
              <a:t>“  Prostitution is a victimless crime.  It’s  </a:t>
            </a:r>
            <a:br>
              <a:rPr lang="en-US" sz="2000" b="1" i="1" dirty="0" smtClean="0">
                <a:latin typeface="Georgia"/>
                <a:cs typeface="Georgia"/>
              </a:rPr>
            </a:br>
            <a:r>
              <a:rPr lang="en-US" sz="2000" b="1" i="1" dirty="0" smtClean="0">
                <a:latin typeface="Georgia"/>
                <a:cs typeface="Georgia"/>
              </a:rPr>
              <a:t>    between two consenting </a:t>
            </a:r>
            <a:br>
              <a:rPr lang="en-US" sz="2000" b="1" i="1" dirty="0" smtClean="0">
                <a:latin typeface="Georgia"/>
                <a:cs typeface="Georgia"/>
              </a:rPr>
            </a:br>
            <a:r>
              <a:rPr lang="en-US" sz="2000" b="1" i="1" dirty="0" smtClean="0">
                <a:latin typeface="Georgia"/>
                <a:cs typeface="Georgia"/>
              </a:rPr>
              <a:t>     adults, so it’s ok.  After </a:t>
            </a:r>
            <a:br>
              <a:rPr lang="en-US" sz="2000" b="1" i="1" dirty="0" smtClean="0">
                <a:latin typeface="Georgia"/>
                <a:cs typeface="Georgia"/>
              </a:rPr>
            </a:br>
            <a:r>
              <a:rPr lang="en-US" sz="2000" b="1" i="1" dirty="0" smtClean="0">
                <a:latin typeface="Georgia"/>
                <a:cs typeface="Georgia"/>
              </a:rPr>
              <a:t>      all, I’m paying for her/</a:t>
            </a:r>
            <a:br>
              <a:rPr lang="en-US" sz="2000" b="1" i="1" dirty="0" smtClean="0">
                <a:latin typeface="Georgia"/>
                <a:cs typeface="Georgia"/>
              </a:rPr>
            </a:br>
            <a:r>
              <a:rPr lang="en-US" sz="2000" b="1" i="1" dirty="0" smtClean="0">
                <a:latin typeface="Georgia"/>
                <a:cs typeface="Georgia"/>
              </a:rPr>
              <a:t>     his service so it’s “win-win” for both of us.”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latin typeface="Georgia"/>
                <a:cs typeface="Georgia"/>
              </a:rPr>
              <a:t>FACT: </a:t>
            </a:r>
            <a:r>
              <a:rPr lang="en-US" sz="2000" dirty="0" smtClean="0">
                <a:latin typeface="Georgia"/>
                <a:cs typeface="Georgia"/>
              </a:rPr>
              <a:t>The average age that </a:t>
            </a:r>
            <a:br>
              <a:rPr lang="en-US" sz="2000" dirty="0" smtClean="0">
                <a:latin typeface="Georgia"/>
                <a:cs typeface="Georgia"/>
              </a:rPr>
            </a:br>
            <a:r>
              <a:rPr lang="en-US" sz="2000" dirty="0" smtClean="0">
                <a:latin typeface="Georgia"/>
                <a:cs typeface="Georgia"/>
              </a:rPr>
              <a:t>	        girls first become 			victims of 			prostitution is</a:t>
            </a:r>
            <a:br>
              <a:rPr lang="en-US" sz="2000" dirty="0" smtClean="0">
                <a:latin typeface="Georgia"/>
                <a:cs typeface="Georgia"/>
              </a:rPr>
            </a:br>
            <a:r>
              <a:rPr lang="en-US" sz="2000" dirty="0" smtClean="0">
                <a:latin typeface="Georgia"/>
                <a:cs typeface="Georgia"/>
              </a:rPr>
              <a:t>	         </a:t>
            </a:r>
            <a:r>
              <a:rPr lang="en-US" sz="2000" b="1" dirty="0" smtClean="0">
                <a:latin typeface="Georgia"/>
                <a:cs typeface="Georgia"/>
              </a:rPr>
              <a:t>12-14 years old</a:t>
            </a:r>
            <a:r>
              <a:rPr lang="en-US" sz="2000" dirty="0" smtClean="0">
                <a:latin typeface="Georgia"/>
                <a:cs typeface="Georgia"/>
              </a:rPr>
              <a:t>. </a:t>
            </a:r>
            <a:r>
              <a:rPr lang="en-US" sz="1000" b="1" dirty="0" smtClean="0">
                <a:latin typeface="Georgia"/>
                <a:cs typeface="Georgia"/>
              </a:rPr>
              <a:t>(1)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emp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990600" y="1524000"/>
            <a:ext cx="6477000" cy="2362200"/>
          </a:xfrm>
        </p:spPr>
        <p:txBody>
          <a:bodyPr/>
          <a:lstStyle/>
          <a:p>
            <a:pPr eaLnBrk="1" hangingPunct="1"/>
            <a:r>
              <a:rPr lang="en-US" sz="2500" b="1" dirty="0" smtClean="0">
                <a:latin typeface="Georgia"/>
                <a:cs typeface="Georgia"/>
              </a:rPr>
              <a:t>Please download and watch the four-minute video, courtesy of Not for Sale.</a:t>
            </a:r>
            <a:br>
              <a:rPr lang="en-US" sz="2500" b="1" dirty="0" smtClean="0">
                <a:latin typeface="Georgia"/>
                <a:cs typeface="Georgia"/>
              </a:rPr>
            </a:br>
            <a:r>
              <a:rPr lang="en-US" sz="2500" b="1" dirty="0" smtClean="0">
                <a:latin typeface="Georgia"/>
                <a:cs typeface="Georgia"/>
              </a:rPr>
              <a:t/>
            </a:r>
            <a:br>
              <a:rPr lang="en-US" sz="2500" b="1" dirty="0" smtClean="0">
                <a:latin typeface="Georgia"/>
                <a:cs typeface="Georgia"/>
              </a:rPr>
            </a:br>
            <a:r>
              <a:rPr lang="en-US" sz="2500" b="1" dirty="0" smtClean="0">
                <a:latin typeface="Georgia"/>
                <a:cs typeface="Georgia"/>
              </a:rPr>
              <a:t>You may also wish to watch:</a:t>
            </a:r>
            <a:br>
              <a:rPr lang="en-US" sz="2500" b="1" dirty="0" smtClean="0">
                <a:latin typeface="Georgia"/>
                <a:cs typeface="Georgia"/>
              </a:rPr>
            </a:br>
            <a:r>
              <a:rPr lang="en-US" sz="2500" b="1" dirty="0" smtClean="0">
                <a:latin typeface="Georgia"/>
                <a:cs typeface="Georgia"/>
              </a:rPr>
              <a:t>Shared Hope Demand Video: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36576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 pitchFamily="18" charset="0"/>
              </a:rPr>
              <a:t>http://www.sharedhope.org/Media/VideoResources.aspx</a:t>
            </a:r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52800" y="1295400"/>
            <a:ext cx="4114800" cy="510540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latin typeface="Georgia"/>
                <a:cs typeface="Georgia"/>
              </a:rPr>
              <a:t>Likely </a:t>
            </a:r>
            <a:r>
              <a:rPr lang="en-US" sz="2000" b="1" dirty="0" smtClean="0">
                <a:latin typeface="Georgia"/>
                <a:cs typeface="Georgia"/>
              </a:rPr>
              <a:t>has been lied to </a:t>
            </a:r>
            <a:r>
              <a:rPr lang="en-US" sz="2000" dirty="0" smtClean="0">
                <a:latin typeface="Georgia"/>
                <a:cs typeface="Georgia"/>
              </a:rPr>
              <a:t>about the work they will be doing in the U.S.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latin typeface="Georgia"/>
                <a:cs typeface="Georgia"/>
              </a:rPr>
              <a:t>Is not allowed to have any </a:t>
            </a:r>
            <a:r>
              <a:rPr lang="en-US" sz="2000" b="1" dirty="0" smtClean="0">
                <a:latin typeface="Georgia"/>
                <a:cs typeface="Georgia"/>
              </a:rPr>
              <a:t>meaningful social network.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 smtClean="0">
                <a:latin typeface="Georgia"/>
                <a:cs typeface="Georgia"/>
              </a:rPr>
              <a:t>Is extremely embarrassed.</a:t>
            </a:r>
            <a:endParaRPr lang="en-US" sz="2000" dirty="0" smtClean="0">
              <a:latin typeface="Georgia"/>
              <a:cs typeface="Georgia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 smtClean="0">
                <a:latin typeface="Georgia"/>
                <a:cs typeface="Georgia"/>
              </a:rPr>
              <a:t>Will likely not see themselves as a victim.</a:t>
            </a:r>
            <a:endParaRPr lang="en-US" sz="2000" dirty="0" smtClean="0">
              <a:latin typeface="Georgia"/>
              <a:cs typeface="Georgia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latin typeface="Georgia"/>
                <a:cs typeface="Georgia"/>
              </a:rPr>
              <a:t>May be </a:t>
            </a:r>
            <a:r>
              <a:rPr lang="en-US" sz="2000" b="1" dirty="0" smtClean="0">
                <a:latin typeface="Georgia"/>
                <a:cs typeface="Georgia"/>
              </a:rPr>
              <a:t>holding out hope </a:t>
            </a:r>
            <a:r>
              <a:rPr lang="en-US" sz="2000" dirty="0" smtClean="0">
                <a:latin typeface="Georgia"/>
                <a:cs typeface="Georgia"/>
              </a:rPr>
              <a:t>that if she or he proves their worth, things will get better.  </a:t>
            </a:r>
            <a:endParaRPr lang="en-US" sz="2000" i="1" dirty="0" smtClean="0">
              <a:latin typeface="Georgia"/>
              <a:cs typeface="Georgia"/>
            </a:endParaRPr>
          </a:p>
        </p:txBody>
      </p:sp>
      <p:pic>
        <p:nvPicPr>
          <p:cNvPr id="8" name="Picture 7" descr="TPers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3869">
            <a:off x="2331482" y="332146"/>
            <a:ext cx="2468163" cy="987265"/>
          </a:xfrm>
          <a:prstGeom prst="rect">
            <a:avLst/>
          </a:prstGeom>
        </p:spPr>
      </p:pic>
      <p:pic>
        <p:nvPicPr>
          <p:cNvPr id="10" name="Picture 9" descr="299578_69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96579">
            <a:off x="-1929" y="2115143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TPers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3869">
            <a:off x="2331482" y="332146"/>
            <a:ext cx="2468163" cy="987265"/>
          </a:xfrm>
          <a:prstGeom prst="rect">
            <a:avLst/>
          </a:prstGeom>
        </p:spPr>
      </p:pic>
      <p:sp>
        <p:nvSpPr>
          <p:cNvPr id="44036" name="Content Placeholder 2"/>
          <p:cNvSpPr>
            <a:spLocks noGrp="1"/>
          </p:cNvSpPr>
          <p:nvPr>
            <p:ph sz="quarter" idx="1"/>
          </p:nvPr>
        </p:nvSpPr>
        <p:spPr>
          <a:xfrm>
            <a:off x="3581400" y="1371600"/>
            <a:ext cx="36576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i="1" dirty="0" smtClean="0">
                <a:latin typeface="Georgia"/>
                <a:cs typeface="Georgia"/>
              </a:rPr>
              <a:t>While involved in prostitution</a:t>
            </a:r>
            <a:r>
              <a:rPr lang="en-US" sz="2000" b="1" i="1" dirty="0" smtClean="0">
                <a:latin typeface="Georgia"/>
                <a:cs typeface="Georgia"/>
                <a:sym typeface="Wingdings" pitchFamily="2" charset="2"/>
              </a:rPr>
              <a:t>: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en-US" sz="1800" b="1" i="1" dirty="0" smtClean="0">
              <a:latin typeface="Georgia"/>
              <a:cs typeface="Georgia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Georgia"/>
                <a:cs typeface="Georgia"/>
              </a:rPr>
              <a:t>82%</a:t>
            </a:r>
            <a:r>
              <a:rPr lang="en-US" sz="1800" dirty="0" smtClean="0">
                <a:latin typeface="Georgia"/>
                <a:cs typeface="Georgia"/>
              </a:rPr>
              <a:t> had been </a:t>
            </a:r>
            <a:r>
              <a:rPr lang="en-US" sz="1800" b="1" dirty="0" smtClean="0">
                <a:latin typeface="Georgia"/>
                <a:cs typeface="Georgia"/>
              </a:rPr>
              <a:t>physically assaulted. </a:t>
            </a:r>
            <a:r>
              <a:rPr lang="en-US" sz="1000" b="1" dirty="0" smtClean="0">
                <a:latin typeface="Georgia"/>
                <a:cs typeface="Georgia"/>
                <a:sym typeface="Wingdings" pitchFamily="2" charset="2"/>
              </a:rPr>
              <a:t>(1)</a:t>
            </a:r>
            <a:endParaRPr lang="en-US" sz="1000" b="1" dirty="0" smtClean="0">
              <a:latin typeface="Georgia"/>
              <a:cs typeface="Georgia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Georgia"/>
                <a:cs typeface="Georgia"/>
              </a:rPr>
              <a:t>83%</a:t>
            </a:r>
            <a:r>
              <a:rPr lang="en-US" sz="1800" dirty="0" smtClean="0">
                <a:latin typeface="Georgia"/>
                <a:cs typeface="Georgia"/>
              </a:rPr>
              <a:t> had been </a:t>
            </a:r>
            <a:r>
              <a:rPr lang="en-US" sz="1800" b="1" dirty="0" smtClean="0">
                <a:latin typeface="Georgia"/>
                <a:cs typeface="Georgia"/>
              </a:rPr>
              <a:t>threatened with a weapon. </a:t>
            </a:r>
            <a:r>
              <a:rPr lang="en-US" sz="1000" b="1" dirty="0" smtClean="0">
                <a:latin typeface="Georgia"/>
                <a:cs typeface="Georgia"/>
                <a:sym typeface="Wingdings" pitchFamily="2" charset="2"/>
              </a:rPr>
              <a:t>(1)</a:t>
            </a:r>
            <a:endParaRPr lang="en-US" sz="1000" dirty="0" smtClean="0">
              <a:latin typeface="Georgia"/>
              <a:cs typeface="Georgia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Georgia"/>
                <a:cs typeface="Georgia"/>
              </a:rPr>
              <a:t>68%</a:t>
            </a:r>
            <a:r>
              <a:rPr lang="en-US" sz="1800" dirty="0" smtClean="0">
                <a:latin typeface="Georgia"/>
                <a:cs typeface="Georgia"/>
              </a:rPr>
              <a:t> had been </a:t>
            </a:r>
            <a:r>
              <a:rPr lang="en-US" sz="1800" b="1" dirty="0" smtClean="0">
                <a:latin typeface="Georgia"/>
                <a:cs typeface="Georgia"/>
              </a:rPr>
              <a:t>raped </a:t>
            </a:r>
            <a:r>
              <a:rPr lang="en-US" sz="1800" dirty="0" smtClean="0">
                <a:latin typeface="Georgia"/>
                <a:cs typeface="Georgia"/>
              </a:rPr>
              <a:t>while working as prostitutes. </a:t>
            </a:r>
            <a:r>
              <a:rPr lang="en-US" sz="1000" b="1" dirty="0" smtClean="0">
                <a:latin typeface="Georgia"/>
                <a:cs typeface="Georgia"/>
                <a:sym typeface="Wingdings" pitchFamily="2" charset="2"/>
              </a:rPr>
              <a:t>(1)</a:t>
            </a:r>
            <a:endParaRPr lang="en-US" sz="1000" dirty="0" smtClean="0">
              <a:latin typeface="Georgia"/>
              <a:cs typeface="Georgia"/>
            </a:endParaRPr>
          </a:p>
          <a:p>
            <a:pPr lvl="1" eaLnBrk="1" hangingPunct="1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Georgia"/>
                <a:cs typeface="Georgia"/>
              </a:rPr>
              <a:t>84%</a:t>
            </a:r>
            <a:r>
              <a:rPr lang="en-US" sz="1800" dirty="0" smtClean="0">
                <a:latin typeface="Georgia"/>
                <a:cs typeface="Georgia"/>
              </a:rPr>
              <a:t> reported current or past </a:t>
            </a:r>
            <a:r>
              <a:rPr lang="en-US" sz="1800" b="1" dirty="0" smtClean="0">
                <a:latin typeface="Georgia"/>
                <a:cs typeface="Georgia"/>
              </a:rPr>
              <a:t>homelessness</a:t>
            </a:r>
            <a:r>
              <a:rPr lang="en-US" sz="1800" dirty="0" smtClean="0">
                <a:latin typeface="Georgia"/>
                <a:cs typeface="Georgia"/>
              </a:rPr>
              <a:t>. </a:t>
            </a:r>
            <a:r>
              <a:rPr lang="en-US" sz="1000" b="1" dirty="0" smtClean="0">
                <a:latin typeface="Georgia"/>
                <a:cs typeface="Georgia"/>
                <a:sym typeface="Wingdings" pitchFamily="2" charset="2"/>
              </a:rPr>
              <a:t>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6324600"/>
            <a:ext cx="54864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en-US" sz="1050" dirty="0" smtClean="0"/>
              <a:t>Melissa Farley &amp; Howard </a:t>
            </a:r>
            <a:r>
              <a:rPr lang="en-US" sz="1050" dirty="0" err="1" smtClean="0"/>
              <a:t>Barkan</a:t>
            </a:r>
            <a:r>
              <a:rPr lang="en-US" sz="1050" i="1" dirty="0" smtClean="0"/>
              <a:t>, Prostitution, Violence Against Women,</a:t>
            </a:r>
            <a:br>
              <a:rPr lang="en-US" sz="1050" i="1" dirty="0" smtClean="0"/>
            </a:br>
            <a:r>
              <a:rPr lang="en-US" sz="1050" i="1" dirty="0" smtClean="0"/>
              <a:t>and Posttraumatic Stress Disorder,</a:t>
            </a:r>
            <a:r>
              <a:rPr lang="en-US" sz="1050" b="1" dirty="0" smtClean="0"/>
              <a:t> </a:t>
            </a:r>
            <a:r>
              <a:rPr lang="en-US" sz="1050" dirty="0" smtClean="0"/>
              <a:t>27 </a:t>
            </a:r>
            <a:r>
              <a:rPr lang="en-US" sz="1050" cap="small" dirty="0" smtClean="0"/>
              <a:t>Women &amp; Health</a:t>
            </a:r>
            <a:r>
              <a:rPr lang="en-US" sz="1050" dirty="0" smtClean="0"/>
              <a:t> 37-49 (1998), </a:t>
            </a:r>
            <a:r>
              <a:rPr lang="en-US" sz="1050" i="1" dirty="0" smtClean="0"/>
              <a:t>available at</a:t>
            </a:r>
            <a:r>
              <a:rPr lang="en-US" sz="1050" dirty="0" smtClean="0"/>
              <a:t> http://</a:t>
            </a:r>
            <a:r>
              <a:rPr lang="en-US" sz="1050" dirty="0" err="1" smtClean="0"/>
              <a:t>www.prostitutionresearch.com/ProsViolPosttrauStress.html</a:t>
            </a:r>
            <a:r>
              <a:rPr lang="en-US" sz="1050" dirty="0" smtClean="0"/>
              <a:t>. </a:t>
            </a:r>
            <a:endParaRPr lang="en-US" dirty="0">
              <a:latin typeface="Arial" charset="0"/>
            </a:endParaRPr>
          </a:p>
        </p:txBody>
      </p:sp>
      <p:pic>
        <p:nvPicPr>
          <p:cNvPr id="9" name="Picture 8" descr="darkgirl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261673">
            <a:off x="730417" y="2603809"/>
            <a:ext cx="2992936" cy="2156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uild="p" bldLvl="5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TPers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3869">
            <a:off x="2331482" y="332146"/>
            <a:ext cx="2468163" cy="987265"/>
          </a:xfrm>
          <a:prstGeom prst="rect">
            <a:avLst/>
          </a:prstGeom>
        </p:spPr>
      </p:pic>
      <p:sp>
        <p:nvSpPr>
          <p:cNvPr id="44036" name="Content Placeholder 2"/>
          <p:cNvSpPr>
            <a:spLocks noGrp="1"/>
          </p:cNvSpPr>
          <p:nvPr>
            <p:ph sz="quarter" idx="1"/>
          </p:nvPr>
        </p:nvSpPr>
        <p:spPr>
          <a:xfrm>
            <a:off x="3505200" y="1219200"/>
            <a:ext cx="36576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2400" dirty="0" smtClean="0">
                <a:latin typeface="Georgia"/>
                <a:cs typeface="Georgia"/>
              </a:rPr>
              <a:t>	“Prostitution is risky for both men and women; the </a:t>
            </a:r>
            <a:r>
              <a:rPr lang="en-US" sz="2400" b="1" dirty="0" smtClean="0">
                <a:latin typeface="Georgia"/>
                <a:cs typeface="Georgia"/>
              </a:rPr>
              <a:t>average age of death is 34</a:t>
            </a:r>
            <a:r>
              <a:rPr lang="en-US" sz="2400" dirty="0" smtClean="0">
                <a:latin typeface="Georgia"/>
                <a:cs typeface="Georgia"/>
              </a:rPr>
              <a:t>. </a:t>
            </a:r>
            <a:r>
              <a:rPr lang="en-US" sz="1000" b="1" dirty="0" smtClean="0">
                <a:latin typeface="Georgia"/>
                <a:cs typeface="Georgia"/>
              </a:rPr>
              <a:t>(1)</a:t>
            </a:r>
            <a:endParaRPr lang="en-US" sz="1000" dirty="0" smtClean="0">
              <a:latin typeface="Georgia"/>
              <a:cs typeface="Georgia"/>
            </a:endParaRP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2000" dirty="0" smtClean="0">
                <a:latin typeface="Georgia"/>
                <a:cs typeface="Georgia"/>
              </a:rPr>
              <a:t>	“…the </a:t>
            </a:r>
            <a:r>
              <a:rPr lang="en-US" sz="2000" i="1" dirty="0" smtClean="0">
                <a:latin typeface="Georgia"/>
                <a:cs typeface="Georgia"/>
              </a:rPr>
              <a:t>American Journal of Epidemiology</a:t>
            </a:r>
            <a:r>
              <a:rPr lang="en-US" sz="2000" dirty="0" smtClean="0">
                <a:latin typeface="Georgia"/>
                <a:cs typeface="Georgia"/>
              </a:rPr>
              <a:t> reported that prostitutes suffer a </a:t>
            </a:r>
            <a:r>
              <a:rPr lang="en-US" sz="2000" b="1" dirty="0" smtClean="0">
                <a:latin typeface="Georgia"/>
                <a:cs typeface="Georgia"/>
              </a:rPr>
              <a:t>‘workplace homicide rate’ 51 times higher</a:t>
            </a:r>
            <a:r>
              <a:rPr lang="en-US" sz="2000" dirty="0" smtClean="0">
                <a:latin typeface="Georgia"/>
                <a:cs typeface="Georgia"/>
              </a:rPr>
              <a:t> than that of the next most dangerous occupation, working in a liquor store.”</a:t>
            </a:r>
            <a:r>
              <a:rPr lang="en-US" sz="1000" b="1" dirty="0" smtClean="0">
                <a:latin typeface="Georgia"/>
                <a:cs typeface="Georgia"/>
              </a:rPr>
              <a:t>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0" y="6400800"/>
            <a:ext cx="63246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  <a:defRPr/>
            </a:pPr>
            <a:r>
              <a:rPr lang="en-US" sz="1050" dirty="0" smtClean="0"/>
              <a:t>Leslie </a:t>
            </a:r>
            <a:r>
              <a:rPr lang="en-US" sz="1050" dirty="0" err="1" smtClean="0"/>
              <a:t>Bennetts</a:t>
            </a:r>
            <a:r>
              <a:rPr lang="en-US" sz="1050" dirty="0" smtClean="0"/>
              <a:t>, </a:t>
            </a:r>
            <a:r>
              <a:rPr lang="en-US" sz="1050" i="1" dirty="0" smtClean="0"/>
              <a:t>The John Next Door</a:t>
            </a:r>
            <a:r>
              <a:rPr lang="en-US" sz="1050" dirty="0" smtClean="0"/>
              <a:t>, July 18, 2011, </a:t>
            </a:r>
            <a:r>
              <a:rPr lang="en-US" sz="1050" cap="small" dirty="0" smtClean="0"/>
              <a:t>The Daily Beast/Newsweek</a:t>
            </a:r>
            <a:r>
              <a:rPr lang="en-US" sz="1050" dirty="0" smtClean="0"/>
              <a:t>, </a:t>
            </a:r>
            <a:r>
              <a:rPr lang="en-US" sz="1050" i="1" dirty="0" smtClean="0"/>
              <a:t>available at</a:t>
            </a:r>
            <a:r>
              <a:rPr lang="en-US" sz="1050" dirty="0" smtClean="0"/>
              <a:t> http://www.thedailybeast.com/newsweek/2011/07/17/the-growing-demand-for-prostitution.html. </a:t>
            </a:r>
            <a:endParaRPr lang="en-US" sz="105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toe_tag_black_whi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06713">
            <a:off x="381000" y="2313432"/>
            <a:ext cx="3360145" cy="2231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TPers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3869">
            <a:off x="2331482" y="332146"/>
            <a:ext cx="2468163" cy="987265"/>
          </a:xfrm>
          <a:prstGeom prst="rect">
            <a:avLst/>
          </a:prstGeom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505200" y="1143000"/>
            <a:ext cx="3962400" cy="1143000"/>
          </a:xfrm>
        </p:spPr>
        <p:txBody>
          <a:bodyPr/>
          <a:lstStyle/>
          <a:p>
            <a:pPr eaLnBrk="1" hangingPunct="1"/>
            <a:r>
              <a:rPr lang="en-US" sz="2800" b="1" i="1" dirty="0" smtClean="0">
                <a:latin typeface="Georgia"/>
                <a:cs typeface="Georgia"/>
              </a:rPr>
              <a:t>A Vulnerable Life Before Prostitution: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33800" y="2209800"/>
            <a:ext cx="3962400" cy="3581400"/>
          </a:xfrm>
        </p:spPr>
        <p:txBody>
          <a:bodyPr rtlCol="0">
            <a:normAutofit fontScale="92500" lnSpcReduction="10000"/>
          </a:bodyPr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200" b="1" dirty="0" smtClean="0">
                <a:latin typeface="Georgia"/>
                <a:cs typeface="Georgia"/>
              </a:rPr>
              <a:t>Of boys and girls recruited into the commercial sex industry: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  <a:defRPr/>
            </a:pPr>
            <a:r>
              <a:rPr lang="en-US" sz="2200" b="1" dirty="0" smtClean="0">
                <a:latin typeface="Georgia"/>
                <a:cs typeface="Georgia"/>
              </a:rPr>
              <a:t>57%</a:t>
            </a:r>
            <a:r>
              <a:rPr lang="en-US" sz="2200" dirty="0" smtClean="0">
                <a:latin typeface="Georgia"/>
                <a:cs typeface="Georgia"/>
              </a:rPr>
              <a:t> had been </a:t>
            </a:r>
            <a:r>
              <a:rPr lang="en-US" sz="2200" b="1" dirty="0" smtClean="0">
                <a:latin typeface="Georgia"/>
                <a:cs typeface="Georgia"/>
              </a:rPr>
              <a:t>sexually abused as children. </a:t>
            </a:r>
            <a:r>
              <a:rPr lang="en-US" sz="1100" b="1" dirty="0" smtClean="0">
                <a:latin typeface="Georgia"/>
                <a:cs typeface="Georgia"/>
              </a:rPr>
              <a:t>(1)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  <a:defRPr/>
            </a:pPr>
            <a:r>
              <a:rPr lang="en-US" sz="2200" b="1" dirty="0" smtClean="0">
                <a:latin typeface="Georgia"/>
                <a:cs typeface="Georgia"/>
              </a:rPr>
              <a:t>49%</a:t>
            </a:r>
            <a:r>
              <a:rPr lang="en-US" sz="2200" dirty="0" smtClean="0">
                <a:latin typeface="Georgia"/>
                <a:cs typeface="Georgia"/>
              </a:rPr>
              <a:t> had been </a:t>
            </a:r>
            <a:r>
              <a:rPr lang="en-US" sz="2200" b="1" dirty="0" smtClean="0">
                <a:latin typeface="Georgia"/>
                <a:cs typeface="Georgia"/>
              </a:rPr>
              <a:t>physically assaulted</a:t>
            </a:r>
            <a:r>
              <a:rPr lang="en-US" sz="2200" dirty="0" smtClean="0">
                <a:latin typeface="Georgia"/>
                <a:cs typeface="Georgia"/>
              </a:rPr>
              <a:t>. </a:t>
            </a:r>
            <a:r>
              <a:rPr lang="en-US" sz="1100" dirty="0" smtClean="0">
                <a:latin typeface="Georgia"/>
                <a:cs typeface="Georgia"/>
              </a:rPr>
              <a:t>(1)</a:t>
            </a:r>
            <a:endParaRPr lang="en-US" sz="1100" spc="-150" dirty="0" smtClean="0">
              <a:latin typeface="Georgia"/>
              <a:cs typeface="Georgia"/>
            </a:endParaRP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  <a:defRPr/>
            </a:pPr>
            <a:r>
              <a:rPr lang="en-US" sz="2200" b="1" dirty="0" smtClean="0">
                <a:latin typeface="Georgia"/>
                <a:cs typeface="Georgia"/>
              </a:rPr>
              <a:t>85%</a:t>
            </a:r>
            <a:r>
              <a:rPr lang="en-US" sz="2200" dirty="0" smtClean="0">
                <a:latin typeface="Georgia"/>
                <a:cs typeface="Georgia"/>
              </a:rPr>
              <a:t> </a:t>
            </a:r>
            <a:r>
              <a:rPr lang="en-US" sz="2200" b="1" dirty="0" smtClean="0">
                <a:latin typeface="Georgia"/>
                <a:cs typeface="Georgia"/>
              </a:rPr>
              <a:t>were victims of incest as girls, </a:t>
            </a:r>
            <a:r>
              <a:rPr lang="en-US" sz="2200" dirty="0" smtClean="0">
                <a:latin typeface="Georgia"/>
                <a:cs typeface="Georgia"/>
              </a:rPr>
              <a:t>and </a:t>
            </a:r>
            <a:r>
              <a:rPr lang="en-US" sz="2200" b="1" dirty="0" smtClean="0">
                <a:latin typeface="Georgia"/>
                <a:cs typeface="Georgia"/>
              </a:rPr>
              <a:t>90% had been physically abused.</a:t>
            </a:r>
            <a:r>
              <a:rPr lang="en-US" sz="2200" dirty="0" smtClean="0">
                <a:latin typeface="Georgia"/>
                <a:cs typeface="Georgia"/>
              </a:rPr>
              <a:t> </a:t>
            </a:r>
            <a:r>
              <a:rPr lang="en-US" sz="1100" dirty="0" smtClean="0">
                <a:latin typeface="Georgia"/>
                <a:cs typeface="Georgia"/>
              </a:rPr>
              <a:t>(2)</a:t>
            </a:r>
            <a:endParaRPr lang="en-US" sz="1100" spc="-150" dirty="0" smtClean="0">
              <a:latin typeface="Georgia"/>
              <a:cs typeface="Georgia"/>
            </a:endParaRPr>
          </a:p>
        </p:txBody>
      </p:sp>
      <p:pic>
        <p:nvPicPr>
          <p:cNvPr id="6" name="Picture 5" descr="scaredlittlegir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34149">
            <a:off x="-2626" y="1881546"/>
            <a:ext cx="3459627" cy="4612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276600" y="6211669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en-US" sz="900" dirty="0" smtClean="0"/>
              <a:t>Melissa Farley &amp; Howard </a:t>
            </a:r>
            <a:r>
              <a:rPr lang="en-US" sz="900" dirty="0" err="1" smtClean="0"/>
              <a:t>Barkan</a:t>
            </a:r>
            <a:r>
              <a:rPr lang="en-US" sz="900" i="1" dirty="0" smtClean="0"/>
              <a:t>, Prostitution, Violence Against Women, and Posttraumatic Stress Disorder,</a:t>
            </a:r>
            <a:r>
              <a:rPr lang="en-US" sz="900" b="1" dirty="0" smtClean="0"/>
              <a:t> </a:t>
            </a:r>
            <a:r>
              <a:rPr lang="en-US" sz="900" dirty="0" smtClean="0"/>
              <a:t>27 </a:t>
            </a:r>
            <a:r>
              <a:rPr lang="en-US" sz="900" cap="small" dirty="0" smtClean="0"/>
              <a:t>Women &amp; Health</a:t>
            </a:r>
            <a:r>
              <a:rPr lang="en-US" sz="900" dirty="0" smtClean="0"/>
              <a:t> 37-49 (1998),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http://www.prostitutionresearch.com/ProsViolPosttrauStress.html.</a:t>
            </a:r>
          </a:p>
          <a:p>
            <a:pPr marL="228600" indent="-228600">
              <a:buAutoNum type="arabicParenR"/>
            </a:pPr>
            <a:r>
              <a:rPr lang="en-US" sz="900" dirty="0" smtClean="0"/>
              <a:t>Hunter, S.K., Prostitution is Cruelty and Abuse to Women and Children, 1 </a:t>
            </a:r>
            <a:r>
              <a:rPr lang="en-US" sz="900" cap="small" dirty="0" smtClean="0"/>
              <a:t>Mich. J. Gender &amp; L.</a:t>
            </a:r>
            <a:r>
              <a:rPr lang="en-US" sz="900" dirty="0" smtClean="0"/>
              <a:t> 1-14 (1993).</a:t>
            </a:r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TPers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3869">
            <a:off x="2331482" y="332146"/>
            <a:ext cx="2468163" cy="9872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5200" y="2286000"/>
            <a:ext cx="3886200" cy="3048000"/>
          </a:xfrm>
        </p:spPr>
        <p:txBody>
          <a:bodyPr rtlCol="0">
            <a:normAutofit fontScale="92500"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b="1" dirty="0" smtClean="0">
                <a:latin typeface="Georgia"/>
                <a:cs typeface="Georgia"/>
              </a:rPr>
              <a:t>61.5%</a:t>
            </a:r>
            <a:r>
              <a:rPr lang="en-US" sz="2000" dirty="0" smtClean="0">
                <a:latin typeface="Georgia"/>
                <a:cs typeface="Georgia"/>
              </a:rPr>
              <a:t> were frequently hit, slapped, pushed, grabbed, or had objects thrown at them by a member of their household. </a:t>
            </a:r>
            <a:r>
              <a:rPr lang="en-US" sz="1100" dirty="0" smtClean="0">
                <a:latin typeface="Georgia"/>
                <a:cs typeface="Georgia"/>
              </a:rPr>
              <a:t>(1)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b="1" dirty="0" smtClean="0">
                <a:latin typeface="Georgia"/>
                <a:cs typeface="Georgia"/>
              </a:rPr>
              <a:t>40% </a:t>
            </a:r>
            <a:r>
              <a:rPr lang="en-US" sz="2000" dirty="0" smtClean="0">
                <a:latin typeface="Georgia"/>
                <a:cs typeface="Georgia"/>
              </a:rPr>
              <a:t>of the above were kicked, hit, beaten, raped, or threatened and/or attacked with a weapon by a member of their household. </a:t>
            </a:r>
            <a:r>
              <a:rPr lang="en-US" sz="1100" dirty="0" smtClean="0">
                <a:latin typeface="Georgia"/>
                <a:cs typeface="Georgia"/>
              </a:rPr>
              <a:t>(1)</a:t>
            </a:r>
          </a:p>
          <a:p>
            <a:pPr eaLnBrk="1" hangingPunct="1">
              <a:buFont typeface="Arial" charset="0"/>
              <a:buNone/>
              <a:defRPr/>
            </a:pPr>
            <a:endParaRPr lang="en-US" sz="2400" dirty="0" smtClean="0">
              <a:latin typeface="Georgia"/>
              <a:cs typeface="Georgia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>
              <a:latin typeface="Georgia"/>
              <a:cs typeface="Georgia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>
              <a:latin typeface="Georgia"/>
              <a:cs typeface="Georgia"/>
            </a:endParaRP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3505200" y="6304002"/>
            <a:ext cx="5638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AutoNum type="arabicParenR"/>
            </a:pPr>
            <a:r>
              <a:rPr lang="en-US" sz="1000" dirty="0" smtClean="0"/>
              <a:t>Jody Raphael &amp; Deborah L. Shapiro, </a:t>
            </a:r>
            <a:r>
              <a:rPr lang="en-US" sz="1000" cap="small" dirty="0" smtClean="0"/>
              <a:t>Sisters Speak Out: The Lives and Needs of Prostituted Women in Chicago, Center for Impact Research (2002)</a:t>
            </a:r>
            <a:r>
              <a:rPr lang="en-US" sz="1000" i="1" dirty="0" smtClean="0"/>
              <a:t> </a:t>
            </a:r>
            <a:r>
              <a:rPr lang="en-US" sz="1000" dirty="0" smtClean="0"/>
              <a:t>at p.15, </a:t>
            </a:r>
            <a:r>
              <a:rPr lang="en-US" sz="1000" i="1" dirty="0" smtClean="0"/>
              <a:t>available at</a:t>
            </a:r>
            <a:r>
              <a:rPr lang="en-US" sz="1000" dirty="0" smtClean="0"/>
              <a:t> http://www.impactresearch.org/documents/sistersspeakout.pdf.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05200" y="1143000"/>
            <a:ext cx="3962400" cy="1143000"/>
          </a:xfrm>
        </p:spPr>
        <p:txBody>
          <a:bodyPr/>
          <a:lstStyle/>
          <a:p>
            <a:pPr eaLnBrk="1" hangingPunct="1"/>
            <a:r>
              <a:rPr lang="en-US" sz="2800" b="1" i="1" dirty="0" smtClean="0">
                <a:latin typeface="Georgia"/>
                <a:cs typeface="Georgia"/>
              </a:rPr>
              <a:t>A Vulnerable Life Before Prostitution</a:t>
            </a:r>
          </a:p>
        </p:txBody>
      </p:sp>
      <p:pic>
        <p:nvPicPr>
          <p:cNvPr id="9" name="Picture 8" descr="darkstai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87542">
            <a:off x="-36307" y="1740698"/>
            <a:ext cx="3486150" cy="4648200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81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TPers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3869">
            <a:off x="2331482" y="332146"/>
            <a:ext cx="2468163" cy="9872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5200" y="1981200"/>
            <a:ext cx="3962400" cy="41910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1800" dirty="0" smtClean="0">
                <a:latin typeface="Georgia"/>
                <a:cs typeface="Georgia"/>
              </a:rPr>
              <a:t>They are in danger if they try to leave.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800" dirty="0" smtClean="0">
                <a:latin typeface="Georgia"/>
                <a:cs typeface="Georgia"/>
              </a:rPr>
              <a:t>The traffickers have a strong psychological and physiological hold on them.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800" dirty="0" smtClean="0">
                <a:latin typeface="Georgia"/>
                <a:cs typeface="Georgia"/>
              </a:rPr>
              <a:t>They fear for the safety of their families.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800" dirty="0" smtClean="0">
                <a:latin typeface="Georgia"/>
                <a:cs typeface="Georgia"/>
              </a:rPr>
              <a:t>They may fear the legal system.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800" dirty="0" smtClean="0">
                <a:latin typeface="Georgia"/>
                <a:cs typeface="Georgia"/>
              </a:rPr>
              <a:t>They are afraid of being deported.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800" dirty="0" smtClean="0">
                <a:latin typeface="Georgia"/>
                <a:cs typeface="Georgia"/>
              </a:rPr>
              <a:t>They may not be able to support themselves on their own and have no place to go.</a:t>
            </a:r>
          </a:p>
          <a:p>
            <a:pPr eaLnBrk="1" hangingPunct="1">
              <a:buFont typeface="Arial" charset="0"/>
              <a:buNone/>
              <a:defRPr/>
            </a:pPr>
            <a:endParaRPr lang="en-US" sz="1800" dirty="0" smtClean="0">
              <a:latin typeface="Georgia"/>
              <a:cs typeface="Georgi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505200" y="1066800"/>
            <a:ext cx="396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Why don’t they escape?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562600"/>
            <a:ext cx="5943600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latin typeface="Georgia"/>
                <a:cs typeface="Georgia"/>
              </a:rPr>
              <a:t>Thus, </a:t>
            </a:r>
            <a:r>
              <a:rPr lang="en-US" sz="2400" b="1" i="1" dirty="0">
                <a:latin typeface="Georgia"/>
                <a:cs typeface="Georgia"/>
              </a:rPr>
              <a:t>it is our responsibility to protect and assist people being exploited</a:t>
            </a:r>
            <a:r>
              <a:rPr lang="en-US" sz="3200" b="1" i="1" dirty="0">
                <a:latin typeface="Georgia"/>
                <a:cs typeface="Georgia"/>
              </a:rPr>
              <a:t>.</a:t>
            </a:r>
          </a:p>
        </p:txBody>
      </p:sp>
      <p:pic>
        <p:nvPicPr>
          <p:cNvPr id="14" name="Picture 13" descr="52655_36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19966">
            <a:off x="-151405" y="3092330"/>
            <a:ext cx="2983381" cy="2237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501202_41062178.jpg"/>
          <p:cNvPicPr>
            <a:picLocks noChangeAspect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>
          <a:xfrm rot="272474">
            <a:off x="1338669" y="1817312"/>
            <a:ext cx="1747098" cy="268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1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229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828800"/>
            <a:ext cx="6096000" cy="4114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Georgia"/>
                <a:cs typeface="Georgia"/>
              </a:rPr>
              <a:t>“The girls and boys who prostitute do it because they like it.  It’s easy money for them, and no one is forcing them to do it. 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sz="2400" b="1" i="1" dirty="0" smtClean="0">
                <a:latin typeface="Georgia"/>
                <a:cs typeface="Georgia"/>
              </a:rPr>
              <a:t> It’s just business.”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irlwbirdsmi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28025">
            <a:off x="1621838" y="4054709"/>
            <a:ext cx="3152334" cy="236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girlwbird.jpg"/>
          <p:cNvPicPr>
            <a:picLocks noChangeAspect="1"/>
          </p:cNvPicPr>
          <p:nvPr/>
        </p:nvPicPr>
        <p:blipFill>
          <a:blip r:embed="rId5" cstate="print"/>
          <a:srcRect l="6629" b="10077"/>
          <a:stretch>
            <a:fillRect/>
          </a:stretch>
        </p:blipFill>
        <p:spPr>
          <a:xfrm>
            <a:off x="4572000" y="4114800"/>
            <a:ext cx="3375385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Myt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200" y="-152400"/>
            <a:ext cx="9144000" cy="5029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6096000"/>
            <a:ext cx="594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Tx/>
              <a:buAutoNum type="arabicParenR"/>
              <a:defRPr/>
            </a:pPr>
            <a:r>
              <a:rPr lang="en-US" sz="800" cap="small" dirty="0" smtClean="0"/>
              <a:t>Comparison Chart of Primary Sex Trafficking Networks in the U.S., Polaris Project</a:t>
            </a:r>
            <a:r>
              <a:rPr lang="en-US" sz="800" dirty="0" smtClean="0"/>
              <a:t> (2011), </a:t>
            </a:r>
            <a:r>
              <a:rPr lang="en-US" sz="800" i="1" dirty="0" smtClean="0"/>
              <a:t>available at</a:t>
            </a:r>
            <a:r>
              <a:rPr lang="en-US" sz="800" dirty="0" smtClean="0"/>
              <a:t> https://na4.salesforce.com/sfc/play/index.jsp?d=6FuMhnn2HQpD2dARadzU1Ow7p6I%3D&amp;viewId=05H60000000JrOi&amp;v=06860000000HdKZ&amp;oid=00D300000006E4S. </a:t>
            </a:r>
          </a:p>
          <a:p>
            <a:pPr marL="228600" indent="-228600">
              <a:buFontTx/>
              <a:buAutoNum type="arabicParenR"/>
              <a:defRPr/>
            </a:pPr>
            <a:r>
              <a:rPr lang="en-US" sz="800" dirty="0" smtClean="0"/>
              <a:t>Linda A. Smith, Samantha Healy </a:t>
            </a:r>
            <a:r>
              <a:rPr lang="en-US" sz="800" dirty="0" err="1" smtClean="0"/>
              <a:t>Vardaman</a:t>
            </a:r>
            <a:r>
              <a:rPr lang="en-US" sz="800" dirty="0" smtClean="0"/>
              <a:t>, Melissa A. Snow, </a:t>
            </a:r>
            <a:r>
              <a:rPr lang="en-US" sz="800" cap="small" dirty="0" smtClean="0"/>
              <a:t>Shared hope Intl</a:t>
            </a:r>
            <a:r>
              <a:rPr lang="en-US" sz="800" dirty="0" smtClean="0"/>
              <a:t>, </a:t>
            </a:r>
            <a:r>
              <a:rPr lang="en-US" sz="800" cap="small" dirty="0" smtClean="0"/>
              <a:t>The National Report on Domestic Minor Sex Trafficking</a:t>
            </a:r>
            <a:r>
              <a:rPr lang="en-US" sz="800" dirty="0" smtClean="0"/>
              <a:t> (2009), http://www.sharedhope.org/Portals/0/Documents/SHI_National_Report_on_DMST_2009.pdf. </a:t>
            </a:r>
          </a:p>
        </p:txBody>
      </p:sp>
      <p:sp>
        <p:nvSpPr>
          <p:cNvPr id="52229" name="Content Placeholder 2"/>
          <p:cNvSpPr>
            <a:spLocks noGrp="1"/>
          </p:cNvSpPr>
          <p:nvPr>
            <p:ph sz="quarter" idx="1"/>
          </p:nvPr>
        </p:nvSpPr>
        <p:spPr>
          <a:xfrm>
            <a:off x="3429000" y="1219200"/>
            <a:ext cx="4114800" cy="4800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/>
                <a:cs typeface="Georgia"/>
              </a:rPr>
              <a:t>FACTS: </a:t>
            </a:r>
          </a:p>
          <a:p>
            <a:pPr eaLnBrk="1" hangingPunct="1">
              <a:spcBef>
                <a:spcPct val="0"/>
              </a:spcBef>
            </a:pPr>
            <a:r>
              <a:rPr lang="en-US" sz="1900" dirty="0" smtClean="0">
                <a:latin typeface="Georgia"/>
                <a:cs typeface="Georgia"/>
              </a:rPr>
              <a:t>Victims are lured by false promises of love and support. </a:t>
            </a:r>
            <a:r>
              <a:rPr lang="en-US" sz="1000" dirty="0" smtClean="0">
                <a:latin typeface="Georgia"/>
                <a:cs typeface="Georgia"/>
              </a:rPr>
              <a:t>(1)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sz="2000" dirty="0" smtClean="0">
                <a:latin typeface="Georgia"/>
                <a:cs typeface="Georgia"/>
              </a:rPr>
              <a:t>•    </a:t>
            </a:r>
            <a:r>
              <a:rPr lang="en-US" sz="1900" dirty="0" smtClean="0">
                <a:latin typeface="Georgia"/>
                <a:cs typeface="Georgia"/>
              </a:rPr>
              <a:t>Sometimes they are even kidnapped or abducted.</a:t>
            </a:r>
            <a:r>
              <a:rPr lang="en-US" sz="1900" b="1" dirty="0" smtClean="0">
                <a:latin typeface="Georgia"/>
                <a:cs typeface="Georgia"/>
              </a:rPr>
              <a:t> </a:t>
            </a:r>
            <a:r>
              <a:rPr lang="en-US" sz="1000" dirty="0" smtClean="0">
                <a:latin typeface="Georgia"/>
                <a:cs typeface="Georgia"/>
              </a:rPr>
              <a:t>(1)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900" dirty="0" smtClean="0">
                <a:latin typeface="Georgia"/>
                <a:cs typeface="Georgia"/>
              </a:rPr>
              <a:t>Utilizing a conservative estimate, a victim would be </a:t>
            </a:r>
            <a:r>
              <a:rPr lang="en-US" sz="1900" b="1" dirty="0" smtClean="0">
                <a:latin typeface="Georgia"/>
                <a:cs typeface="Georgia"/>
              </a:rPr>
              <a:t>raped by 6,000 “Johns” during the course of her victimization* </a:t>
            </a:r>
            <a:r>
              <a:rPr lang="en-US" sz="1900" dirty="0" smtClean="0">
                <a:latin typeface="Georgia"/>
                <a:cs typeface="Georgia"/>
              </a:rPr>
              <a:t>through prostitution. </a:t>
            </a:r>
            <a:r>
              <a:rPr lang="en-US" sz="1000" dirty="0" smtClean="0">
                <a:latin typeface="Georgia"/>
                <a:cs typeface="Georgia"/>
              </a:rPr>
              <a:t>(2)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500" b="1" dirty="0" smtClean="0">
                <a:latin typeface="Georgia"/>
                <a:cs typeface="Georgia"/>
              </a:rPr>
              <a:t>*based on a formula of 5 “Johns” per night, 5 nights per week, for 5 years. </a:t>
            </a:r>
            <a:r>
              <a:rPr lang="en-US" sz="1000" dirty="0" smtClean="0">
                <a:latin typeface="Georgia"/>
                <a:cs typeface="Georgia"/>
              </a:rPr>
              <a:t>(2)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000" dirty="0" smtClean="0">
                <a:latin typeface="Georgia"/>
                <a:cs typeface="Georgia"/>
              </a:rPr>
              <a:t>	</a:t>
            </a:r>
            <a:r>
              <a:rPr lang="en-US" sz="1500" dirty="0" smtClean="0">
                <a:latin typeface="Georgia"/>
                <a:cs typeface="Georgia"/>
              </a:rPr>
              <a:t>They may be required to perform sex acts with up to </a:t>
            </a:r>
            <a:r>
              <a:rPr lang="en-US" sz="1500" b="1" dirty="0" smtClean="0">
                <a:latin typeface="Georgia"/>
                <a:cs typeface="Georgia"/>
              </a:rPr>
              <a:t>15 different “Johns” per night.</a:t>
            </a:r>
          </a:p>
          <a:p>
            <a:pPr eaLnBrk="1" hangingPunct="1">
              <a:spcBef>
                <a:spcPct val="0"/>
              </a:spcBef>
            </a:pPr>
            <a:endParaRPr lang="en-US" sz="2400" dirty="0" smtClean="0">
              <a:latin typeface="Georgia"/>
              <a:cs typeface="Georgia"/>
            </a:endParaRPr>
          </a:p>
        </p:txBody>
      </p:sp>
      <p:pic>
        <p:nvPicPr>
          <p:cNvPr id="9" name="Picture 8" descr="Purcha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17963">
            <a:off x="1676400" y="457200"/>
            <a:ext cx="3733800" cy="1493520"/>
          </a:xfrm>
          <a:prstGeom prst="rect">
            <a:avLst/>
          </a:prstGeom>
        </p:spPr>
      </p:pic>
      <p:pic>
        <p:nvPicPr>
          <p:cNvPr id="6" name="Picture 5" descr="multiplehandstrapp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67562">
            <a:off x="381000" y="2362200"/>
            <a:ext cx="2944376" cy="2755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222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229" name="Content Placeholder 2"/>
          <p:cNvSpPr>
            <a:spLocks noGrp="1"/>
          </p:cNvSpPr>
          <p:nvPr>
            <p:ph sz="quarter" idx="1"/>
          </p:nvPr>
        </p:nvSpPr>
        <p:spPr>
          <a:xfrm>
            <a:off x="1295400" y="1905000"/>
            <a:ext cx="5486400" cy="23622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Most of the research available focuses on prostitution, rather than strictly on human trafficking.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Remember: anyone who is under 18 or is forced into prostitution is a victim of sex trafficking.</a:t>
            </a:r>
            <a:endParaRPr lang="en-US" sz="2400" b="1" i="1" dirty="0" smtClean="0">
              <a:latin typeface="Georgia"/>
              <a:cs typeface="Georgia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prostitutionortrafficki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457200"/>
            <a:ext cx="5257800" cy="21031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Consum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16821">
            <a:off x="1295400" y="914400"/>
            <a:ext cx="6286500" cy="251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6200" y="1752600"/>
            <a:ext cx="441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eorgia"/>
                <a:cs typeface="Georgia"/>
              </a:rPr>
              <a:t>“The John”</a:t>
            </a:r>
            <a:endParaRPr lang="en-US" sz="3200" b="1" dirty="0">
              <a:latin typeface="Georgia"/>
              <a:cs typeface="Georgia"/>
            </a:endParaRPr>
          </a:p>
        </p:txBody>
      </p:sp>
      <p:pic>
        <p:nvPicPr>
          <p:cNvPr id="7" name="Picture 6" descr="hooded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13201">
            <a:off x="175271" y="2301773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reepybo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65345">
            <a:off x="3276600" y="2971800"/>
            <a:ext cx="49784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145E-6 0.14626 L 1.77145E-6 8.51655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whatisH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1371600"/>
            <a:ext cx="9144000" cy="2225040"/>
          </a:xfrm>
          <a:prstGeom prst="rect">
            <a:avLst/>
          </a:prstGeom>
        </p:spPr>
      </p:pic>
      <p:pic>
        <p:nvPicPr>
          <p:cNvPr id="9" name="Picture 8" descr="1044601_882296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28013">
            <a:off x="3200400" y="3429000"/>
            <a:ext cx="4724400" cy="3162615"/>
          </a:xfrm>
          <a:prstGeom prst="rect">
            <a:avLst/>
          </a:prstGeom>
          <a:ln w="76200" cmpd="sng"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inf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5562600"/>
            <a:ext cx="556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Tx/>
              <a:buAutoNum type="arabicParenR"/>
              <a:defRPr/>
            </a:pPr>
            <a:r>
              <a:rPr lang="en-US" sz="800" dirty="0" smtClean="0"/>
              <a:t>Melissa Farley, Emily </a:t>
            </a:r>
            <a:r>
              <a:rPr lang="en-US" sz="800" dirty="0" err="1" smtClean="0"/>
              <a:t>Schuckman</a:t>
            </a:r>
            <a:r>
              <a:rPr lang="en-US" sz="800" dirty="0" smtClean="0"/>
              <a:t>, Jacqueline M. Golding, Kristen Houser, Laura Jarrett, Peter </a:t>
            </a:r>
            <a:r>
              <a:rPr lang="en-US" sz="800" dirty="0" err="1" smtClean="0"/>
              <a:t>Qualliotine</a:t>
            </a:r>
            <a:r>
              <a:rPr lang="en-US" sz="800" dirty="0" smtClean="0"/>
              <a:t>, Michele Decker, </a:t>
            </a:r>
            <a:r>
              <a:rPr lang="en-US" sz="800" cap="small" dirty="0" smtClean="0"/>
              <a:t>Comparing Sex Buyers with Men Who Don’t Buy Sex: “You can have a good time with the servitude” vs. “You’re supporting a system of degradation”</a:t>
            </a:r>
            <a:r>
              <a:rPr lang="en-US" sz="800" dirty="0" smtClean="0"/>
              <a:t> (2011) at p. 14 </a:t>
            </a:r>
            <a:r>
              <a:rPr lang="en-US" sz="800" cap="small" dirty="0" smtClean="0"/>
              <a:t>Prostitution Research &amp; Education</a:t>
            </a:r>
            <a:r>
              <a:rPr lang="en-US" sz="800" dirty="0" smtClean="0"/>
              <a:t>, </a:t>
            </a:r>
            <a:r>
              <a:rPr lang="en-US" sz="800" i="1" dirty="0" smtClean="0"/>
              <a:t>available at</a:t>
            </a:r>
            <a:r>
              <a:rPr lang="en-US" sz="800" dirty="0" smtClean="0"/>
              <a:t> http://www.prostitutionresearch.com/pdfs/Farleyetal2011ComparingSexBuyers.pdf.</a:t>
            </a:r>
          </a:p>
          <a:p>
            <a:pPr marL="228600" indent="-228600">
              <a:buFontTx/>
              <a:buAutoNum type="arabicParenR"/>
              <a:defRPr/>
            </a:pPr>
            <a:r>
              <a:rPr lang="en-US" sz="800" dirty="0" smtClean="0"/>
              <a:t>Melissa Farley, Emily </a:t>
            </a:r>
            <a:r>
              <a:rPr lang="en-US" sz="800" dirty="0" err="1" smtClean="0"/>
              <a:t>Schuckman</a:t>
            </a:r>
            <a:r>
              <a:rPr lang="en-US" sz="800" dirty="0" smtClean="0"/>
              <a:t>, Jacqueline M. Golding, Kristen Houser, Laura Jarrett, Peter </a:t>
            </a:r>
            <a:r>
              <a:rPr lang="en-US" sz="800" dirty="0" err="1" smtClean="0"/>
              <a:t>Qualliotine</a:t>
            </a:r>
            <a:r>
              <a:rPr lang="en-US" sz="800" dirty="0" smtClean="0"/>
              <a:t>, Michele Decker, </a:t>
            </a:r>
            <a:r>
              <a:rPr lang="en-US" sz="800" cap="small" dirty="0" smtClean="0"/>
              <a:t>Comparing Sex Buyers with Men Who Don’t Buy Sex: “You can have a good time with the servitude” vs. “You’re supporting a system of degradation”</a:t>
            </a:r>
            <a:r>
              <a:rPr lang="en-US" sz="800" dirty="0" smtClean="0"/>
              <a:t> (2011) at p. 16 </a:t>
            </a:r>
            <a:r>
              <a:rPr lang="en-US" sz="800" cap="small" dirty="0" smtClean="0"/>
              <a:t>Prostitution Research &amp; Educ.</a:t>
            </a:r>
            <a:r>
              <a:rPr lang="en-US" sz="800" dirty="0" smtClean="0"/>
              <a:t>, </a:t>
            </a:r>
            <a:r>
              <a:rPr lang="en-US" sz="800" i="1" dirty="0" smtClean="0"/>
              <a:t>available at</a:t>
            </a:r>
            <a:r>
              <a:rPr lang="en-US" sz="800" dirty="0" smtClean="0"/>
              <a:t> http://www.prostitutionresearch.com/pdfs/Farleyetal2011ComparingSexBuyers.pdf.</a:t>
            </a:r>
          </a:p>
          <a:p>
            <a:pPr marL="228600" indent="-228600">
              <a:buFontTx/>
              <a:buAutoNum type="arabicParenR"/>
              <a:defRPr/>
            </a:pPr>
            <a:r>
              <a:rPr lang="en-US" sz="800" cap="small" dirty="0" smtClean="0"/>
              <a:t>Buying Sex: A Survey of Men in Chicago</a:t>
            </a:r>
            <a:r>
              <a:rPr lang="en-US" sz="800" dirty="0" smtClean="0"/>
              <a:t> (2004) at 1, </a:t>
            </a:r>
            <a:r>
              <a:rPr lang="en-US" sz="800" cap="small" dirty="0" smtClean="0"/>
              <a:t>Chicago Coal. for the Homeless</a:t>
            </a:r>
            <a:r>
              <a:rPr lang="en-US" sz="800" dirty="0" smtClean="0"/>
              <a:t>, </a:t>
            </a:r>
            <a:r>
              <a:rPr lang="en-US" sz="800" i="1" dirty="0" smtClean="0"/>
              <a:t>available at</a:t>
            </a:r>
            <a:r>
              <a:rPr lang="en-US" sz="800" dirty="0" smtClean="0"/>
              <a:t> http://www.enddemandillinois.org/research.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429000" y="1295400"/>
            <a:ext cx="4114800" cy="4191000"/>
          </a:xfrm>
        </p:spPr>
        <p:txBody>
          <a:bodyPr/>
          <a:lstStyle/>
          <a:p>
            <a:pPr marL="225425" indent="-169863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>
                <a:latin typeface="Georgia"/>
                <a:cs typeface="Georgia"/>
              </a:rPr>
              <a:t>On average, they first bought sex at </a:t>
            </a:r>
            <a:r>
              <a:rPr lang="en-US" sz="1800" b="1" dirty="0" smtClean="0">
                <a:latin typeface="Georgia"/>
                <a:cs typeface="Georgia"/>
              </a:rPr>
              <a:t>21 years old</a:t>
            </a:r>
            <a:r>
              <a:rPr lang="en-US" sz="1800" dirty="0" smtClean="0">
                <a:latin typeface="Georgia"/>
                <a:cs typeface="Georgia"/>
              </a:rPr>
              <a:t>. </a:t>
            </a:r>
            <a:r>
              <a:rPr lang="en-US" sz="1000" dirty="0" smtClean="0">
                <a:latin typeface="Georgia"/>
                <a:cs typeface="Georgia"/>
              </a:rPr>
              <a:t>(1)</a:t>
            </a:r>
          </a:p>
          <a:p>
            <a:pPr marL="225425" indent="-169863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>
                <a:latin typeface="Georgia"/>
                <a:cs typeface="Georgia"/>
              </a:rPr>
              <a:t>Age of first purchased sex experience ranges from ages </a:t>
            </a:r>
            <a:r>
              <a:rPr lang="en-US" sz="1800" b="1" dirty="0" smtClean="0">
                <a:latin typeface="Georgia"/>
                <a:cs typeface="Georgia"/>
              </a:rPr>
              <a:t>11 to 49. </a:t>
            </a:r>
            <a:r>
              <a:rPr lang="en-US" sz="1000" dirty="0" smtClean="0">
                <a:latin typeface="Georgia"/>
                <a:cs typeface="Georgia"/>
              </a:rPr>
              <a:t>(1)</a:t>
            </a:r>
          </a:p>
          <a:p>
            <a:pPr marL="225425" indent="-169863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800" b="1" dirty="0" smtClean="0">
                <a:latin typeface="Georgia"/>
                <a:cs typeface="Georgia"/>
              </a:rPr>
              <a:t>Peer pressure </a:t>
            </a:r>
            <a:r>
              <a:rPr lang="en-US" sz="1800" dirty="0" smtClean="0">
                <a:latin typeface="Georgia"/>
                <a:cs typeface="Georgia"/>
              </a:rPr>
              <a:t>was a primary reason they first bought sex. </a:t>
            </a:r>
            <a:r>
              <a:rPr lang="en-US" sz="1000" dirty="0" smtClean="0">
                <a:latin typeface="Georgia"/>
                <a:cs typeface="Georgia"/>
              </a:rPr>
              <a:t>(1)</a:t>
            </a:r>
          </a:p>
          <a:p>
            <a:pPr marL="225425" indent="-169863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>
                <a:latin typeface="Georgia"/>
                <a:cs typeface="Georgia"/>
              </a:rPr>
              <a:t>Significantly more sex buyers </a:t>
            </a:r>
            <a:r>
              <a:rPr lang="en-US" sz="1800" b="1" dirty="0" smtClean="0">
                <a:latin typeface="Georgia"/>
                <a:cs typeface="Georgia"/>
              </a:rPr>
              <a:t>(94%) </a:t>
            </a:r>
            <a:r>
              <a:rPr lang="en-US" sz="1800" dirty="0" smtClean="0">
                <a:latin typeface="Georgia"/>
                <a:cs typeface="Georgia"/>
              </a:rPr>
              <a:t>than non-sex buyers </a:t>
            </a:r>
            <a:r>
              <a:rPr lang="en-US" sz="1800" b="1" dirty="0" smtClean="0">
                <a:latin typeface="Georgia"/>
                <a:cs typeface="Georgia"/>
              </a:rPr>
              <a:t>(54%) </a:t>
            </a:r>
            <a:r>
              <a:rPr lang="en-US" sz="1800" dirty="0" smtClean="0">
                <a:latin typeface="Georgia"/>
                <a:cs typeface="Georgia"/>
              </a:rPr>
              <a:t>had visited a strip club. </a:t>
            </a:r>
            <a:r>
              <a:rPr lang="en-US" sz="1000" dirty="0" smtClean="0">
                <a:latin typeface="Georgia"/>
                <a:cs typeface="Georgia"/>
              </a:rPr>
              <a:t>(2)</a:t>
            </a:r>
          </a:p>
          <a:p>
            <a:pPr marL="225425" indent="-169863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>
                <a:latin typeface="Georgia"/>
                <a:cs typeface="Georgia"/>
              </a:rPr>
              <a:t> Frequent “Johns” are </a:t>
            </a:r>
            <a:r>
              <a:rPr lang="en-US" sz="1800" b="1" dirty="0" smtClean="0">
                <a:latin typeface="Georgia"/>
                <a:cs typeface="Georgia"/>
              </a:rPr>
              <a:t>more</a:t>
            </a:r>
            <a:r>
              <a:rPr lang="en-US" sz="1800" dirty="0" smtClean="0">
                <a:latin typeface="Georgia"/>
                <a:cs typeface="Georgia"/>
              </a:rPr>
              <a:t> </a:t>
            </a:r>
            <a:r>
              <a:rPr lang="en-US" sz="1800" b="1" dirty="0" smtClean="0">
                <a:latin typeface="Georgia"/>
                <a:cs typeface="Georgia"/>
              </a:rPr>
              <a:t>likely to be married/older. </a:t>
            </a:r>
            <a:r>
              <a:rPr lang="en-US" sz="1000" dirty="0" smtClean="0">
                <a:latin typeface="Georgia"/>
                <a:cs typeface="Georgia"/>
              </a:rPr>
              <a:t>(2)</a:t>
            </a:r>
          </a:p>
        </p:txBody>
      </p:sp>
      <p:pic>
        <p:nvPicPr>
          <p:cNvPr id="8" name="Picture 7" descr="Consum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22845">
            <a:off x="1567933" y="206491"/>
            <a:ext cx="4203368" cy="1681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76245" y="681335"/>
            <a:ext cx="330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eorgia"/>
                <a:cs typeface="Georgia"/>
              </a:rPr>
              <a:t>“The John”</a:t>
            </a:r>
            <a:endParaRPr lang="en-US" sz="2400" b="1" dirty="0">
              <a:latin typeface="Georgia"/>
              <a:cs typeface="Georgia"/>
            </a:endParaRPr>
          </a:p>
        </p:txBody>
      </p:sp>
      <p:pic>
        <p:nvPicPr>
          <p:cNvPr id="10" name="Picture 9" descr="creepyboy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46929">
            <a:off x="152400" y="1981200"/>
            <a:ext cx="32004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00" y="1219200"/>
            <a:ext cx="4343400" cy="3429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400" b="1" dirty="0" smtClean="0">
                <a:latin typeface="Georgia"/>
                <a:cs typeface="Georgia"/>
              </a:rPr>
              <a:t>FACT: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100" b="1" dirty="0" smtClean="0">
                <a:latin typeface="Georgia"/>
                <a:cs typeface="Georgia"/>
              </a:rPr>
              <a:t>Research on prostitution     has shown that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100" b="1" dirty="0" smtClean="0">
                <a:latin typeface="Georgia"/>
                <a:cs typeface="Georgia"/>
              </a:rPr>
              <a:t>62-100% </a:t>
            </a:r>
            <a:r>
              <a:rPr lang="en-US" sz="2100" dirty="0" smtClean="0">
                <a:latin typeface="Georgia"/>
                <a:cs typeface="Georgia"/>
              </a:rPr>
              <a:t>of the acts of violence against women engaged in street-level prostitution were perpetrated by the “Johns”. </a:t>
            </a:r>
            <a:r>
              <a:rPr lang="en-US" sz="1000" dirty="0" smtClean="0">
                <a:latin typeface="Georgia"/>
                <a:cs typeface="Georgia"/>
              </a:rPr>
              <a:t>(1)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100" b="1" dirty="0" smtClean="0">
                <a:latin typeface="Georgia"/>
                <a:cs typeface="Georgia"/>
              </a:rPr>
              <a:t>30-100%  </a:t>
            </a:r>
            <a:r>
              <a:rPr lang="en-US" sz="2100" dirty="0" smtClean="0">
                <a:latin typeface="Georgia"/>
                <a:cs typeface="Georgia"/>
              </a:rPr>
              <a:t>of all acts of violence, including almost all acts of sexual violence against women in exotic dancing were perpetrated by the “Johns”. </a:t>
            </a:r>
            <a:r>
              <a:rPr lang="en-US" sz="1000" dirty="0" smtClean="0">
                <a:latin typeface="Georgia"/>
                <a:cs typeface="Georgia"/>
              </a:rPr>
              <a:t>(1)</a:t>
            </a:r>
            <a:endParaRPr lang="en-US" sz="1000" spc="-150" dirty="0" smtClean="0">
              <a:latin typeface="Georgia"/>
              <a:cs typeface="Georgia"/>
            </a:endParaRPr>
          </a:p>
        </p:txBody>
      </p:sp>
      <p:sp>
        <p:nvSpPr>
          <p:cNvPr id="56325" name="TextBox 6"/>
          <p:cNvSpPr txBox="1">
            <a:spLocks noChangeArrowheads="1"/>
          </p:cNvSpPr>
          <p:nvPr/>
        </p:nvSpPr>
        <p:spPr bwMode="auto">
          <a:xfrm>
            <a:off x="3581400" y="6350169"/>
            <a:ext cx="5562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Tx/>
              <a:buAutoNum type="arabicParenR"/>
            </a:pPr>
            <a:r>
              <a:rPr lang="en-US" sz="900" dirty="0" smtClean="0"/>
              <a:t>Jody Raphael &amp; Deborah L. Shapiro, </a:t>
            </a:r>
            <a:r>
              <a:rPr lang="en-US" sz="900" cap="small" dirty="0" smtClean="0"/>
              <a:t>Sisters Speak Out: The Lives and Needs of Prostituted Women in Chicago, Center for Impact Research (2002)</a:t>
            </a:r>
            <a:r>
              <a:rPr lang="en-US" sz="900" i="1" dirty="0" smtClean="0"/>
              <a:t> </a:t>
            </a:r>
            <a:r>
              <a:rPr lang="en-US" sz="900" dirty="0" smtClean="0"/>
              <a:t>at p.19, </a:t>
            </a:r>
            <a:r>
              <a:rPr lang="en-US" sz="900" i="1" dirty="0" smtClean="0"/>
              <a:t>available at </a:t>
            </a:r>
            <a:r>
              <a:rPr lang="en-US" sz="900" dirty="0" smtClean="0"/>
              <a:t>http://www.impactresearch.org/documents/sistersspeakout.pdf.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294176">
            <a:off x="1697231" y="500966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Georgia"/>
                <a:cs typeface="Georgia"/>
              </a:rPr>
              <a:t>MYTH: “I paid money, so she has to do what I want.”</a:t>
            </a:r>
          </a:p>
          <a:p>
            <a:endParaRPr lang="en-US" b="1" i="1" dirty="0">
              <a:latin typeface="Georgia"/>
              <a:cs typeface="Georgia"/>
            </a:endParaRPr>
          </a:p>
        </p:txBody>
      </p:sp>
      <p:pic>
        <p:nvPicPr>
          <p:cNvPr id="7" name="Picture 6" descr="shadow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707">
            <a:off x="533400" y="2286000"/>
            <a:ext cx="268605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632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Note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7600" y="2590800"/>
            <a:ext cx="533400" cy="228600"/>
          </a:xfrm>
          <a:prstGeom prst="rect">
            <a:avLst/>
          </a:prstGeom>
          <a:solidFill>
            <a:srgbClr val="352105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rot="284799">
            <a:off x="2277125" y="1399412"/>
            <a:ext cx="2585784" cy="173434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2400" b="1" i="1" dirty="0" smtClean="0">
                <a:latin typeface="Georgia"/>
                <a:cs typeface="Georgia"/>
              </a:rPr>
              <a:t>	</a:t>
            </a:r>
            <a:r>
              <a:rPr lang="en-US" sz="2800" b="1" i="1" dirty="0" smtClean="0">
                <a:latin typeface="Georgia"/>
                <a:cs typeface="Georgia"/>
              </a:rPr>
              <a:t>         In a study comparing buyers and non-buyers of sex, </a:t>
            </a:r>
            <a:endParaRPr lang="en-US" sz="2800" b="1" dirty="0" smtClean="0">
              <a:latin typeface="Georgia"/>
              <a:cs typeface="Georgia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 rot="20926182">
            <a:off x="5585739" y="3737786"/>
            <a:ext cx="2590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300" b="1" i="1" dirty="0" smtClean="0">
                <a:latin typeface="Georgia"/>
                <a:cs typeface="Georgia"/>
              </a:rPr>
              <a:t>The truth is…</a:t>
            </a:r>
          </a:p>
          <a:p>
            <a:pPr marL="342900" lvl="1" indent="-342900" eaLnBrk="0" hangingPunct="0">
              <a:spcBef>
                <a:spcPct val="20000"/>
              </a:spcBef>
              <a:defRPr/>
            </a:pPr>
            <a:r>
              <a:rPr lang="en-US" b="1" dirty="0" smtClean="0">
                <a:latin typeface="Georgia"/>
                <a:cs typeface="Georgia"/>
              </a:rPr>
              <a:t>68%</a:t>
            </a:r>
            <a:r>
              <a:rPr lang="en-US" dirty="0" smtClean="0">
                <a:latin typeface="Georgia"/>
                <a:cs typeface="Georgia"/>
              </a:rPr>
              <a:t> of women in a prostitution study had been </a:t>
            </a:r>
            <a:r>
              <a:rPr lang="en-US" b="1" dirty="0" smtClean="0">
                <a:latin typeface="Georgia"/>
                <a:cs typeface="Georgia"/>
              </a:rPr>
              <a:t>raped </a:t>
            </a:r>
            <a:r>
              <a:rPr lang="en-US" dirty="0" smtClean="0">
                <a:latin typeface="Georgia"/>
                <a:cs typeface="Georgia"/>
              </a:rPr>
              <a:t>while working as prostitutes. </a:t>
            </a:r>
            <a:r>
              <a:rPr lang="en-US" sz="1000" b="1" dirty="0" smtClean="0">
                <a:latin typeface="Georgia"/>
                <a:cs typeface="Georgia"/>
                <a:sym typeface="Wingdings" pitchFamily="2" charset="2"/>
              </a:rPr>
              <a:t>(1)</a:t>
            </a:r>
            <a:endParaRPr lang="en-US" sz="1000" dirty="0" smtClean="0">
              <a:latin typeface="Georgia"/>
              <a:cs typeface="Georgia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6027003"/>
            <a:ext cx="6019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arenR"/>
              <a:defRPr/>
            </a:pPr>
            <a:r>
              <a:rPr lang="en-US" sz="800" dirty="0" smtClean="0"/>
              <a:t>Melissa Farley, Emily </a:t>
            </a:r>
            <a:r>
              <a:rPr lang="en-US" sz="800" dirty="0" err="1" smtClean="0"/>
              <a:t>Schuckman</a:t>
            </a:r>
            <a:r>
              <a:rPr lang="en-US" sz="800" dirty="0" smtClean="0"/>
              <a:t>, Jacqueline M. Golding, Kristen Houser, Laura Jarrett, Peter </a:t>
            </a:r>
            <a:r>
              <a:rPr lang="en-US" sz="800" dirty="0" err="1" smtClean="0"/>
              <a:t>Qualliotine</a:t>
            </a:r>
            <a:r>
              <a:rPr lang="en-US" sz="800" dirty="0" smtClean="0"/>
              <a:t>, Michele Decker, </a:t>
            </a:r>
            <a:r>
              <a:rPr lang="en-US" sz="800" cap="small" dirty="0" smtClean="0"/>
              <a:t>Comparing Sex Buyers with Men Who Don’t Buy Sex: “You can have a good time with the servitude” vs. “You’re supporting a system of degradation”</a:t>
            </a:r>
            <a:r>
              <a:rPr lang="en-US" sz="800" dirty="0" smtClean="0"/>
              <a:t> (2011) at 20 </a:t>
            </a:r>
            <a:r>
              <a:rPr lang="en-US" sz="800" cap="small" dirty="0" smtClean="0"/>
              <a:t>Prostitution Research &amp; Educ.</a:t>
            </a:r>
            <a:r>
              <a:rPr lang="en-US" sz="800" dirty="0" smtClean="0"/>
              <a:t>, </a:t>
            </a:r>
            <a:r>
              <a:rPr lang="en-US" sz="800" i="1" dirty="0" smtClean="0"/>
              <a:t>available at</a:t>
            </a:r>
            <a:r>
              <a:rPr lang="en-US" sz="800" dirty="0" smtClean="0"/>
              <a:t> http://www.prostitutionresearch.com/pdfs/Farleyetal2011ComparingSexBuyers.pdf.</a:t>
            </a:r>
          </a:p>
          <a:p>
            <a:pPr marL="228600" indent="-228600">
              <a:buFont typeface="+mj-lt"/>
              <a:buAutoNum type="arabicParenR"/>
              <a:defRPr/>
            </a:pPr>
            <a:r>
              <a:rPr lang="en-US" sz="800" dirty="0" smtClean="0"/>
              <a:t>Melissa Farley, Julie </a:t>
            </a:r>
            <a:r>
              <a:rPr lang="en-US" sz="800" dirty="0" err="1" smtClean="0"/>
              <a:t>Bindel</a:t>
            </a:r>
            <a:r>
              <a:rPr lang="en-US" sz="800" dirty="0" smtClean="0"/>
              <a:t>, Jacqueline M. Golding, </a:t>
            </a:r>
            <a:r>
              <a:rPr lang="en-US" sz="800" cap="small" dirty="0" smtClean="0"/>
              <a:t>Men Who Buy Sex: Who They Buy and What They Know (</a:t>
            </a:r>
            <a:r>
              <a:rPr lang="en-US" sz="800" dirty="0" smtClean="0"/>
              <a:t>December</a:t>
            </a:r>
            <a:r>
              <a:rPr lang="en-US" sz="800" cap="small" dirty="0" smtClean="0"/>
              <a:t>, 2009),</a:t>
            </a:r>
            <a:r>
              <a:rPr lang="en-US" sz="800" dirty="0" smtClean="0"/>
              <a:t> </a:t>
            </a:r>
            <a:r>
              <a:rPr lang="en-US" sz="800" i="1" dirty="0" smtClean="0"/>
              <a:t>available at</a:t>
            </a:r>
            <a:r>
              <a:rPr lang="en-US" sz="800" dirty="0" smtClean="0"/>
              <a:t> http://www.eaves4women.co.uk/Documents/Recent_Reports/Men%20Who%20Buy%20Sex.pdf.</a:t>
            </a:r>
            <a:endParaRPr lang="en-US" sz="8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274435">
            <a:off x="1560291" y="1356851"/>
            <a:ext cx="133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Georgia" pitchFamily="18" charset="0"/>
              </a:rPr>
              <a:t>Rape </a:t>
            </a:r>
          </a:p>
          <a:p>
            <a:r>
              <a:rPr lang="en-US" sz="2400" b="1" i="1" dirty="0" smtClean="0">
                <a:latin typeface="Georgia" pitchFamily="18" charset="0"/>
              </a:rPr>
              <a:t>Myths</a:t>
            </a:r>
            <a:endParaRPr lang="en-US" sz="2400" b="1" i="1" dirty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308610">
            <a:off x="1698895" y="3089495"/>
            <a:ext cx="30573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 pitchFamily="18" charset="0"/>
              </a:rPr>
              <a:t>32% of sex buyers and 20% of non-sex buyers stated their </a:t>
            </a:r>
            <a:r>
              <a:rPr lang="en-US" sz="2000" b="1" dirty="0" smtClean="0">
                <a:latin typeface="Georgia" pitchFamily="18" charset="0"/>
              </a:rPr>
              <a:t>belief that prostitution reduces    </a:t>
            </a:r>
          </a:p>
          <a:p>
            <a:r>
              <a:rPr lang="en-US" sz="2000" b="1" dirty="0" smtClean="0">
                <a:latin typeface="Georgia" pitchFamily="18" charset="0"/>
              </a:rPr>
              <a:t>       the likelihood of </a:t>
            </a:r>
          </a:p>
          <a:p>
            <a:r>
              <a:rPr lang="en-US" sz="2000" b="1" dirty="0" smtClean="0">
                <a:latin typeface="Georgia" pitchFamily="18" charset="0"/>
              </a:rPr>
              <a:t>        rape. </a:t>
            </a:r>
            <a:r>
              <a:rPr lang="en-US" sz="900" dirty="0" smtClean="0">
                <a:latin typeface="Georgia" pitchFamily="18" charset="0"/>
              </a:rPr>
              <a:t>(1)</a:t>
            </a:r>
            <a:r>
              <a:rPr lang="en-US" i="1" dirty="0" smtClean="0">
                <a:latin typeface="Georgia" pitchFamily="18" charset="0"/>
                <a:cs typeface="Georgia"/>
              </a:rPr>
              <a:t>  </a:t>
            </a:r>
            <a:endParaRPr lang="en-US" sz="900" dirty="0" smtClean="0">
              <a:latin typeface="Georgia" pitchFamily="18" charset="0"/>
              <a:cs typeface="Georgia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685800"/>
            <a:ext cx="243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i="1" dirty="0" smtClean="0">
                <a:latin typeface="Georgia" pitchFamily="18" charset="0"/>
              </a:rPr>
              <a:t>In another study of 103 sex-buyers,</a:t>
            </a:r>
          </a:p>
          <a:p>
            <a:pPr lvl="0">
              <a:buFont typeface="Arial" pitchFamily="34" charset="0"/>
              <a:buChar char="•"/>
            </a:pPr>
            <a:r>
              <a:rPr lang="en-US" sz="1600" i="1" dirty="0" smtClean="0">
                <a:latin typeface="Georgia" pitchFamily="18" charset="0"/>
              </a:rPr>
              <a:t>54% believed prostitution decreases rape, and</a:t>
            </a:r>
          </a:p>
          <a:p>
            <a:pPr lvl="0">
              <a:buFont typeface="Arial" pitchFamily="34" charset="0"/>
              <a:buChar char="•"/>
            </a:pPr>
            <a:r>
              <a:rPr lang="en-US" sz="1600" b="1" i="1" dirty="0" smtClean="0">
                <a:latin typeface="Georgia" pitchFamily="18" charset="0"/>
              </a:rPr>
              <a:t> </a:t>
            </a:r>
            <a:r>
              <a:rPr lang="en-US" sz="1600" dirty="0" smtClean="0">
                <a:latin typeface="Georgia" pitchFamily="18" charset="0"/>
              </a:rPr>
              <a:t>25% considered the idea of raping a prostitute to be ridiculous, believing that prostitutes are “unrapeable.” </a:t>
            </a:r>
            <a:r>
              <a:rPr lang="en-US" sz="800" dirty="0" smtClean="0">
                <a:latin typeface="Georgia" pitchFamily="18" charset="0"/>
              </a:rPr>
              <a:t>(2)</a:t>
            </a:r>
          </a:p>
          <a:p>
            <a:endParaRPr lang="en-US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51629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torn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 rot="283716">
            <a:off x="4870793" y="1323742"/>
            <a:ext cx="2611061" cy="18107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>
                <a:latin typeface="Georgia" pitchFamily="18" charset="0"/>
              </a:rPr>
              <a:t>Culturally accepted  myths about rape hide the truth that rape still occurs in prostitution, and that commercial sex does not ensure safety to non-prostituting women.</a:t>
            </a:r>
          </a:p>
          <a:p>
            <a:endParaRPr lang="en-US" sz="1600" dirty="0" smtClean="0">
              <a:latin typeface="Georgia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sz="1600" dirty="0" smtClean="0">
              <a:latin typeface="Georgia"/>
              <a:cs typeface="Georgi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85800" y="762000"/>
            <a:ext cx="396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i="1" dirty="0" smtClean="0">
                <a:latin typeface="Georgia"/>
                <a:cs typeface="Georgia"/>
              </a:rPr>
              <a:t>	Rape myths </a:t>
            </a:r>
            <a:r>
              <a:rPr lang="en-US" sz="2000" b="1" i="1" dirty="0" smtClean="0">
                <a:latin typeface="Georgia" pitchFamily="18" charset="0"/>
                <a:cs typeface="Georgia"/>
              </a:rPr>
              <a:t>include         	the beliefs that:</a:t>
            </a:r>
          </a:p>
          <a:p>
            <a:pPr lvl="1" algn="ctr"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latin typeface="Georgia" pitchFamily="18" charset="0"/>
              </a:rPr>
              <a:t> Women </a:t>
            </a:r>
            <a:r>
              <a:rPr lang="en-US" dirty="0" smtClean="0">
                <a:latin typeface="Georgia" pitchFamily="18" charset="0"/>
              </a:rPr>
              <a:t>say no to sex but </a:t>
            </a:r>
          </a:p>
          <a:p>
            <a:pPr lvl="1">
              <a:spcAft>
                <a:spcPts val="0"/>
              </a:spcAft>
            </a:pPr>
            <a:r>
              <a:rPr lang="en-US" dirty="0" smtClean="0">
                <a:latin typeface="Georgia" pitchFamily="18" charset="0"/>
              </a:rPr>
              <a:t>	really mean </a:t>
            </a:r>
            <a:r>
              <a:rPr lang="en-US" dirty="0" smtClean="0">
                <a:latin typeface="Georgia" pitchFamily="18" charset="0"/>
              </a:rPr>
              <a:t>yes</a:t>
            </a:r>
            <a:r>
              <a:rPr lang="en-US" dirty="0" smtClean="0">
                <a:latin typeface="Georgia" pitchFamily="18" charset="0"/>
              </a:rPr>
              <a:t>.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sz="900" dirty="0" smtClean="0">
                <a:latin typeface="Georgia" pitchFamily="18" charset="0"/>
              </a:rPr>
              <a:t>(1)</a:t>
            </a:r>
          </a:p>
          <a:p>
            <a:pPr lvl="1"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latin typeface="Georgia" pitchFamily="18" charset="0"/>
              </a:rPr>
              <a:t> Certain clothes worn by </a:t>
            </a:r>
          </a:p>
          <a:p>
            <a:pPr lvl="1">
              <a:spcAft>
                <a:spcPts val="0"/>
              </a:spcAft>
            </a:pPr>
            <a:r>
              <a:rPr lang="en-US" dirty="0" smtClean="0">
                <a:latin typeface="Georgia" pitchFamily="18" charset="0"/>
              </a:rPr>
              <a:t>  women signal their desire to </a:t>
            </a:r>
          </a:p>
          <a:p>
            <a:pPr lvl="1">
              <a:spcAft>
                <a:spcPts val="0"/>
              </a:spcAft>
            </a:pPr>
            <a:r>
              <a:rPr lang="en-US" dirty="0" smtClean="0">
                <a:latin typeface="Georgia" pitchFamily="18" charset="0"/>
              </a:rPr>
              <a:t>   be sexually assaulted. </a:t>
            </a:r>
            <a:r>
              <a:rPr lang="en-US" sz="900" dirty="0" smtClean="0">
                <a:latin typeface="Georgia" pitchFamily="18" charset="0"/>
              </a:rPr>
              <a:t>(1)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b="1" dirty="0" smtClean="0">
              <a:latin typeface="Georgia" pitchFamily="18" charset="0"/>
              <a:cs typeface="Georgia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b="1" dirty="0" smtClean="0">
                <a:latin typeface="Georgia" pitchFamily="18" charset="0"/>
                <a:cs typeface="Georgia"/>
              </a:rPr>
              <a:t>	</a:t>
            </a:r>
            <a:endParaRPr lang="en-US" dirty="0" smtClean="0"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3352800"/>
            <a:ext cx="3505200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en-US" b="1" i="1" dirty="0" smtClean="0">
                <a:latin typeface="Georgia" pitchFamily="18" charset="0"/>
                <a:cs typeface="Georgia"/>
              </a:rPr>
              <a:t>Reasons 110 sex-buyers  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b="1" i="1" dirty="0" smtClean="0">
                <a:latin typeface="Georgia" pitchFamily="18" charset="0"/>
                <a:cs typeface="Georgia"/>
              </a:rPr>
              <a:t>     gave for rape included: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Georgia" pitchFamily="18" charset="0"/>
                <a:cs typeface="Georgia"/>
              </a:rPr>
              <a:t> 32% stated </a:t>
            </a:r>
            <a:r>
              <a:rPr lang="en-US" dirty="0" smtClean="0">
                <a:latin typeface="Georgia" pitchFamily="18" charset="0"/>
                <a:cs typeface="Georgia"/>
              </a:rPr>
              <a:t>that men </a:t>
            </a:r>
            <a:r>
              <a:rPr lang="en-US" dirty="0" smtClean="0">
                <a:latin typeface="Georgia" pitchFamily="18" charset="0"/>
                <a:cs typeface="Georgia"/>
              </a:rPr>
              <a:t>get “sexually carried away.” </a:t>
            </a:r>
            <a:r>
              <a:rPr lang="en-US" sz="800" dirty="0" smtClean="0">
                <a:latin typeface="Georgia" pitchFamily="18" charset="0"/>
                <a:cs typeface="Georgia"/>
              </a:rPr>
              <a:t>(2)</a:t>
            </a:r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smtClean="0">
                <a:latin typeface="Georgia" pitchFamily="18" charset="0"/>
                <a:cs typeface="Georgia"/>
              </a:rPr>
              <a:t> 34% said that a  </a:t>
            </a:r>
          </a:p>
          <a:p>
            <a:pPr lvl="2">
              <a:lnSpc>
                <a:spcPct val="80000"/>
              </a:lnSpc>
            </a:pPr>
            <a:r>
              <a:rPr lang="en-US" dirty="0" smtClean="0">
                <a:latin typeface="Georgia" pitchFamily="18" charset="0"/>
                <a:cs typeface="Georgia"/>
              </a:rPr>
              <a:t>  man’s </a:t>
            </a:r>
            <a:r>
              <a:rPr lang="en-US" dirty="0" smtClean="0">
                <a:latin typeface="Georgia" pitchFamily="18" charset="0"/>
              </a:rPr>
              <a:t>“sex drive  </a:t>
            </a:r>
          </a:p>
          <a:p>
            <a:pPr lvl="2">
              <a:lnSpc>
                <a:spcPct val="80000"/>
              </a:lnSpc>
            </a:pPr>
            <a:r>
              <a:rPr lang="en-US" dirty="0" smtClean="0">
                <a:latin typeface="Georgia" pitchFamily="18" charset="0"/>
              </a:rPr>
              <a:t>   gets out of control.” </a:t>
            </a:r>
            <a:r>
              <a:rPr lang="en-US" sz="800" dirty="0" smtClean="0">
                <a:latin typeface="Georgia" pitchFamily="18" charset="0"/>
              </a:rPr>
              <a:t>(2) </a:t>
            </a:r>
            <a:endParaRPr lang="en-US" sz="800" dirty="0" smtClean="0">
              <a:latin typeface="Georgia" pitchFamily="18" charset="0"/>
              <a:cs typeface="Georgia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327233">
            <a:off x="4879003" y="3605914"/>
            <a:ext cx="38100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Georgia" pitchFamily="18" charset="0"/>
              </a:rPr>
              <a:t> 37% of 103 sex-buyers stated they had “</a:t>
            </a:r>
            <a:r>
              <a:rPr lang="en-US" b="1" dirty="0" smtClean="0">
                <a:latin typeface="Georgia" pitchFamily="18" charset="0"/>
              </a:rPr>
              <a:t>tricked non-prostituting women</a:t>
            </a:r>
            <a:r>
              <a:rPr lang="en-US" dirty="0" smtClean="0">
                <a:latin typeface="Georgia" pitchFamily="18" charset="0"/>
              </a:rPr>
              <a:t> into having sex.” </a:t>
            </a:r>
            <a:r>
              <a:rPr lang="en-US" sz="800" dirty="0" smtClean="0">
                <a:latin typeface="Georgia" pitchFamily="18" charset="0"/>
              </a:rPr>
              <a:t>(3)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Georgia" pitchFamily="18" charset="0"/>
              </a:rPr>
              <a:t> 16% of those buyers claimed they </a:t>
            </a:r>
            <a:r>
              <a:rPr lang="en-US" b="1" dirty="0" smtClean="0">
                <a:latin typeface="Georgia" pitchFamily="18" charset="0"/>
              </a:rPr>
              <a:t>would rape a woman </a:t>
            </a:r>
            <a:r>
              <a:rPr lang="en-US" dirty="0" smtClean="0">
                <a:latin typeface="Georgia" pitchFamily="18" charset="0"/>
              </a:rPr>
              <a:t>if they knew they would not get caught. </a:t>
            </a:r>
            <a:r>
              <a:rPr lang="en-US" sz="800" dirty="0" smtClean="0">
                <a:latin typeface="Georgia" pitchFamily="18" charset="0"/>
              </a:rPr>
              <a:t>(3)</a:t>
            </a:r>
            <a:endParaRPr lang="en-US" sz="800" dirty="0"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5562600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arenR"/>
              <a:defRPr/>
            </a:pPr>
            <a:r>
              <a:rPr lang="en-US" sz="800" dirty="0" smtClean="0"/>
              <a:t>Melissa Farley, Emily </a:t>
            </a:r>
            <a:r>
              <a:rPr lang="en-US" sz="800" dirty="0" err="1" smtClean="0"/>
              <a:t>Schuckman</a:t>
            </a:r>
            <a:r>
              <a:rPr lang="en-US" sz="800" dirty="0" smtClean="0"/>
              <a:t>, Jacqueline M. Golding, Kristen Houser, Laura Jarrett, Peter </a:t>
            </a:r>
            <a:r>
              <a:rPr lang="en-US" sz="800" dirty="0" err="1" smtClean="0"/>
              <a:t>Qualliotine</a:t>
            </a:r>
            <a:r>
              <a:rPr lang="en-US" sz="800" dirty="0" smtClean="0"/>
              <a:t>, Michele Decker, </a:t>
            </a:r>
            <a:r>
              <a:rPr lang="en-US" sz="800" cap="small" dirty="0" smtClean="0"/>
              <a:t>Comparing Sex Buyers with Men Who Don’t Buy Sex: “You can have a good time with the servitude” vs. “You’re supporting a system of degradation”</a:t>
            </a:r>
            <a:r>
              <a:rPr lang="en-US" sz="800" dirty="0" smtClean="0"/>
              <a:t> (2011) at 20 </a:t>
            </a:r>
            <a:r>
              <a:rPr lang="en-US" sz="800" cap="small" dirty="0" smtClean="0"/>
              <a:t>Prostitution Research &amp; Educ.</a:t>
            </a:r>
            <a:r>
              <a:rPr lang="en-US" sz="800" dirty="0" smtClean="0"/>
              <a:t>, </a:t>
            </a:r>
            <a:r>
              <a:rPr lang="en-US" sz="800" i="1" dirty="0" smtClean="0"/>
              <a:t>available at</a:t>
            </a:r>
            <a:r>
              <a:rPr lang="en-US" sz="800" dirty="0" smtClean="0"/>
              <a:t> http://www.prostitutionresearch.com/pdfs/Farleyetal2011ComparingSexBuyers.pdf.</a:t>
            </a:r>
          </a:p>
          <a:p>
            <a:pPr marL="228600" indent="-228600">
              <a:buFont typeface="+mj-lt"/>
              <a:buAutoNum type="arabicParenR"/>
              <a:defRPr/>
            </a:pPr>
            <a:r>
              <a:rPr lang="en-US" sz="800" dirty="0" smtClean="0"/>
              <a:t>Melissa Farley, Jan Macleod, Lynn Anderson, </a:t>
            </a:r>
            <a:r>
              <a:rPr lang="en-US" sz="800" dirty="0" err="1" smtClean="0"/>
              <a:t>Jacquline</a:t>
            </a:r>
            <a:r>
              <a:rPr lang="en-US" sz="800" dirty="0" smtClean="0"/>
              <a:t> M. Golding. </a:t>
            </a:r>
            <a:r>
              <a:rPr lang="en-US" sz="800" cap="small" dirty="0" smtClean="0"/>
              <a:t>Psychological Trauma: Theory, Research, Practice, and Policy.</a:t>
            </a:r>
            <a:r>
              <a:rPr lang="en-US" sz="800" dirty="0" smtClean="0"/>
              <a:t> (March, 2011). </a:t>
            </a:r>
            <a:r>
              <a:rPr lang="en-US" sz="800" i="1" dirty="0" smtClean="0"/>
              <a:t>Available at </a:t>
            </a:r>
            <a:r>
              <a:rPr lang="en-US" sz="800" dirty="0" smtClean="0"/>
              <a:t>http://www.prostitutionresearch.com/pdfs/Farley,Macleod%20et%20al%202011%20Men%20Who%20Buy%20Sex%20In%20Scotland.pdf]</a:t>
            </a:r>
          </a:p>
          <a:p>
            <a:pPr marL="228600" indent="-228600">
              <a:buFont typeface="+mj-lt"/>
              <a:buAutoNum type="arabicParenR"/>
              <a:defRPr/>
            </a:pPr>
            <a:r>
              <a:rPr lang="en-US" sz="800" dirty="0" smtClean="0"/>
              <a:t>Melissa Farley, Julie </a:t>
            </a:r>
            <a:r>
              <a:rPr lang="en-US" sz="800" dirty="0" err="1" smtClean="0"/>
              <a:t>Bindel</a:t>
            </a:r>
            <a:r>
              <a:rPr lang="en-US" sz="800" dirty="0" smtClean="0"/>
              <a:t>, Jacqueline M. Golding, </a:t>
            </a:r>
            <a:r>
              <a:rPr lang="en-US" sz="800" cap="small" dirty="0" smtClean="0"/>
              <a:t>Men Who Buy Sex: Who They Buy and What They Know (</a:t>
            </a:r>
            <a:r>
              <a:rPr lang="en-US" sz="800" dirty="0" smtClean="0"/>
              <a:t>December</a:t>
            </a:r>
            <a:r>
              <a:rPr lang="en-US" sz="800" cap="small" dirty="0" smtClean="0"/>
              <a:t>, 2009),</a:t>
            </a:r>
            <a:r>
              <a:rPr lang="en-US" sz="800" dirty="0" smtClean="0"/>
              <a:t> </a:t>
            </a:r>
            <a:r>
              <a:rPr lang="en-US" sz="800" i="1" dirty="0" smtClean="0"/>
              <a:t>available at</a:t>
            </a:r>
            <a:r>
              <a:rPr lang="en-US" sz="800" dirty="0" smtClean="0"/>
              <a:t> http://www.eaves4women.co.uk/Documents/Recent_Reports/Men%20Who%20Buy%20Sex.pdf.</a:t>
            </a:r>
            <a:endParaRPr lang="en-US" sz="800" cap="small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Consum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22845">
            <a:off x="1567933" y="206491"/>
            <a:ext cx="4203368" cy="1681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76245" y="681335"/>
            <a:ext cx="330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eorgia"/>
                <a:cs typeface="Georgia"/>
              </a:rPr>
              <a:t>“The John”</a:t>
            </a:r>
            <a:endParaRPr lang="en-US" sz="2400" b="1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76600" y="1371600"/>
            <a:ext cx="4267200" cy="4953000"/>
          </a:xfrm>
        </p:spPr>
        <p:txBody>
          <a:bodyPr rtlCol="0">
            <a:normAutofit fontScale="850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2200" b="1" dirty="0" smtClean="0">
                <a:latin typeface="Georgia"/>
                <a:cs typeface="Georgia"/>
              </a:rPr>
              <a:t>The majority of “Johns” DO NOT recognize the negative aspects of buying sex.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dirty="0" smtClean="0">
                <a:latin typeface="Georgia"/>
                <a:cs typeface="Georgia"/>
              </a:rPr>
              <a:t>	Of the </a:t>
            </a:r>
            <a:r>
              <a:rPr lang="en-US" sz="2400" b="1" dirty="0" smtClean="0">
                <a:latin typeface="Georgia"/>
                <a:cs typeface="Georgia"/>
              </a:rPr>
              <a:t>101</a:t>
            </a:r>
            <a:r>
              <a:rPr lang="en-US" sz="2400" dirty="0" smtClean="0">
                <a:latin typeface="Georgia"/>
                <a:cs typeface="Georgia"/>
              </a:rPr>
              <a:t> sex buyers considered in a research study on prostitution: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latin typeface="Georgia"/>
                <a:cs typeface="Georgia"/>
              </a:rPr>
              <a:t>67%</a:t>
            </a:r>
            <a:r>
              <a:rPr lang="en-US" sz="1800" dirty="0" smtClean="0">
                <a:latin typeface="Georgia"/>
                <a:cs typeface="Georgia"/>
              </a:rPr>
              <a:t> indicated no or slight negative effects. </a:t>
            </a:r>
            <a:r>
              <a:rPr lang="en-US" sz="1200" dirty="0" smtClean="0">
                <a:latin typeface="Georgia"/>
                <a:cs typeface="Georgia"/>
              </a:rPr>
              <a:t>(1)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latin typeface="Georgia"/>
                <a:cs typeface="Georgia"/>
              </a:rPr>
              <a:t>19%</a:t>
            </a:r>
            <a:r>
              <a:rPr lang="en-US" sz="1800" dirty="0" smtClean="0">
                <a:latin typeface="Georgia"/>
                <a:cs typeface="Georgia"/>
              </a:rPr>
              <a:t> indicated very negative effects. </a:t>
            </a:r>
            <a:r>
              <a:rPr lang="en-US" sz="1200" dirty="0" smtClean="0">
                <a:latin typeface="Georgia"/>
                <a:cs typeface="Georgia"/>
              </a:rPr>
              <a:t>(1)</a:t>
            </a:r>
          </a:p>
          <a:p>
            <a:pPr lvl="1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latin typeface="Georgia"/>
                <a:cs typeface="Georgia"/>
              </a:rPr>
              <a:t>14%</a:t>
            </a:r>
            <a:r>
              <a:rPr lang="en-US" sz="1800" dirty="0" smtClean="0">
                <a:latin typeface="Georgia"/>
                <a:cs typeface="Georgia"/>
              </a:rPr>
              <a:t> indicated extremely negative effects. </a:t>
            </a:r>
            <a:r>
              <a:rPr lang="en-US" sz="1200" dirty="0" smtClean="0">
                <a:latin typeface="Georgia"/>
                <a:cs typeface="Georgia"/>
              </a:rPr>
              <a:t>(1)</a:t>
            </a:r>
          </a:p>
          <a:p>
            <a:pPr eaLnBrk="1" hangingPunct="1">
              <a:spcAft>
                <a:spcPts val="600"/>
              </a:spcAft>
              <a:buNone/>
              <a:defRPr/>
            </a:pPr>
            <a:r>
              <a:rPr lang="en-US" sz="2400" dirty="0" smtClean="0">
                <a:latin typeface="Georgia"/>
                <a:cs typeface="Georgia"/>
              </a:rPr>
              <a:t>	Of the </a:t>
            </a:r>
            <a:r>
              <a:rPr lang="en-US" sz="2400" b="1" dirty="0" smtClean="0">
                <a:latin typeface="Georgia"/>
                <a:cs typeface="Georgia"/>
              </a:rPr>
              <a:t>100 non-sex buyers:</a:t>
            </a:r>
          </a:p>
          <a:p>
            <a:pPr lvl="1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latin typeface="Georgia"/>
                <a:cs typeface="Georgia"/>
              </a:rPr>
              <a:t>30%</a:t>
            </a:r>
            <a:r>
              <a:rPr lang="en-US" sz="1800" dirty="0" smtClean="0">
                <a:latin typeface="Georgia"/>
                <a:cs typeface="Georgia"/>
              </a:rPr>
              <a:t> indicated no or slight negative effects. </a:t>
            </a:r>
            <a:r>
              <a:rPr lang="en-US" sz="1200" dirty="0" smtClean="0">
                <a:latin typeface="Georgia"/>
                <a:cs typeface="Georgia"/>
              </a:rPr>
              <a:t>(1)</a:t>
            </a:r>
          </a:p>
          <a:p>
            <a:pPr lvl="1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latin typeface="Georgia"/>
                <a:cs typeface="Georgia"/>
              </a:rPr>
              <a:t>47%</a:t>
            </a:r>
            <a:r>
              <a:rPr lang="en-US" sz="1800" dirty="0" smtClean="0">
                <a:latin typeface="Georgia"/>
                <a:cs typeface="Georgia"/>
              </a:rPr>
              <a:t> indicated very negative effects. </a:t>
            </a:r>
            <a:r>
              <a:rPr lang="en-US" sz="1200" dirty="0" smtClean="0">
                <a:latin typeface="Georgia"/>
                <a:cs typeface="Georgia"/>
              </a:rPr>
              <a:t>(1)</a:t>
            </a:r>
          </a:p>
          <a:p>
            <a:pPr lvl="1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latin typeface="Georgia"/>
                <a:cs typeface="Georgia"/>
              </a:rPr>
              <a:t>23%</a:t>
            </a:r>
            <a:r>
              <a:rPr lang="en-US" sz="1800" dirty="0" smtClean="0">
                <a:latin typeface="Georgia"/>
                <a:cs typeface="Georgia"/>
              </a:rPr>
              <a:t> indicated extremely negative effects.” </a:t>
            </a:r>
            <a:r>
              <a:rPr lang="en-US" sz="1200" dirty="0" smtClean="0">
                <a:latin typeface="Georgia"/>
                <a:cs typeface="Georgia"/>
              </a:rPr>
              <a:t>(1)</a:t>
            </a:r>
          </a:p>
          <a:p>
            <a:pPr eaLnBrk="1" hangingPunct="1">
              <a:spcAft>
                <a:spcPts val="600"/>
              </a:spcAft>
              <a:buFont typeface="Arial" charset="0"/>
              <a:buNone/>
              <a:defRPr/>
            </a:pPr>
            <a:endParaRPr lang="en-US" sz="2000" dirty="0" smtClean="0">
              <a:latin typeface="Georgia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6073170"/>
            <a:ext cx="5410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arenR"/>
              <a:defRPr/>
            </a:pPr>
            <a:r>
              <a:rPr lang="en-US" sz="900" dirty="0" smtClean="0"/>
              <a:t>Melissa Farley, Emily </a:t>
            </a:r>
            <a:r>
              <a:rPr lang="en-US" sz="900" dirty="0" err="1" smtClean="0"/>
              <a:t>Schuckman</a:t>
            </a:r>
            <a:r>
              <a:rPr lang="en-US" sz="900" dirty="0" smtClean="0"/>
              <a:t>, Jacqueline M. Golding, Kristen Houser, Laura Jarrett, Peter </a:t>
            </a:r>
            <a:r>
              <a:rPr lang="en-US" sz="900" dirty="0" err="1" smtClean="0"/>
              <a:t>Qualliotine</a:t>
            </a:r>
            <a:r>
              <a:rPr lang="en-US" sz="900" dirty="0" smtClean="0"/>
              <a:t>, Michele Decker, </a:t>
            </a:r>
            <a:r>
              <a:rPr lang="en-US" sz="900" cap="small" dirty="0" smtClean="0"/>
              <a:t>Comparing Sex Buyers with Men Who Don’t Buy Sex: “You can have a good time with the servitude” vs. “You’re supporting a system of degradation”</a:t>
            </a:r>
            <a:r>
              <a:rPr lang="en-US" sz="900" dirty="0" smtClean="0"/>
              <a:t> (2011) at 20 </a:t>
            </a:r>
            <a:r>
              <a:rPr lang="en-US" sz="900" cap="small" dirty="0" smtClean="0"/>
              <a:t>Prostitution Research &amp; Educ.</a:t>
            </a:r>
            <a:r>
              <a:rPr lang="en-US" sz="900" dirty="0" smtClean="0"/>
              <a:t>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http://www.prostitutionresearch.com/pdfs/Farleyetal2011ComparingSexBuyers.pdf.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maleteenlook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82363">
            <a:off x="-66781" y="1915632"/>
            <a:ext cx="3165220" cy="4747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3200400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eorgia"/>
                <a:cs typeface="Georgia"/>
              </a:rPr>
              <a:t>Medical and Legal</a:t>
            </a:r>
            <a:endParaRPr lang="en-US" sz="3200" b="1" dirty="0">
              <a:latin typeface="Georgia"/>
              <a:cs typeface="Georgia"/>
            </a:endParaRPr>
          </a:p>
        </p:txBody>
      </p:sp>
      <p:pic>
        <p:nvPicPr>
          <p:cNvPr id="5" name="Picture 4" descr="consequenc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1371600"/>
            <a:ext cx="5867400" cy="23469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145E-6 0.14626 L 1.77145E-6 8.51655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Note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7600" y="2590800"/>
            <a:ext cx="533400" cy="228600"/>
          </a:xfrm>
          <a:prstGeom prst="rect">
            <a:avLst/>
          </a:prstGeom>
          <a:solidFill>
            <a:srgbClr val="352105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rot="284799">
            <a:off x="1364653" y="1964403"/>
            <a:ext cx="3429000" cy="3657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b="1" i="1" dirty="0" smtClean="0">
                <a:latin typeface="Georgia"/>
                <a:cs typeface="Georgia"/>
              </a:rPr>
              <a:t>	</a:t>
            </a:r>
          </a:p>
          <a:p>
            <a:pPr algn="ctr">
              <a:buNone/>
            </a:pPr>
            <a:r>
              <a:rPr lang="en-US" sz="2400" b="1" i="1" dirty="0" smtClean="0">
                <a:latin typeface="Georgia"/>
                <a:cs typeface="Georgia"/>
              </a:rPr>
              <a:t>	There are an   estimated 19 million sexually transmitted infections in the U.S. </a:t>
            </a:r>
            <a:r>
              <a:rPr lang="en-US" sz="1000" b="1" i="1" dirty="0" smtClean="0">
                <a:latin typeface="Georgia"/>
                <a:cs typeface="Georgia"/>
              </a:rPr>
              <a:t>(1)</a:t>
            </a:r>
          </a:p>
          <a:p>
            <a:pPr algn="ctr">
              <a:buNone/>
            </a:pPr>
            <a:endParaRPr lang="en-US" sz="2400" b="1" i="1" dirty="0" smtClean="0">
              <a:latin typeface="Georgia"/>
              <a:cs typeface="Georgia"/>
            </a:endParaRPr>
          </a:p>
          <a:p>
            <a:endParaRPr lang="en-US" sz="2400" dirty="0">
              <a:latin typeface="Georgia"/>
              <a:cs typeface="Georgia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4953000" y="1219200"/>
            <a:ext cx="2590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300" b="1" i="1" dirty="0" smtClean="0">
                <a:latin typeface="Georgia"/>
                <a:cs typeface="Georgia"/>
              </a:rPr>
              <a:t>Both victims of     sex trafficking and “Johns” are at risk of   contracting STDs.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600" b="1" i="1" dirty="0" smtClean="0">
              <a:latin typeface="Georgia"/>
              <a:cs typeface="Georgi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Human Papillomavirus</a:t>
            </a:r>
            <a:r>
              <a:rPr lang="en-US" sz="2200" dirty="0" smtClean="0">
                <a:latin typeface="Georgia"/>
                <a:cs typeface="Georgia"/>
              </a:rPr>
              <a:t/>
            </a:r>
            <a:br>
              <a:rPr lang="en-US" sz="2200" dirty="0" smtClean="0">
                <a:latin typeface="Georgia"/>
                <a:cs typeface="Georgia"/>
              </a:rPr>
            </a:b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Transmission not</a:t>
            </a:r>
            <a:b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prevented by condoms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(2)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6073170"/>
            <a:ext cx="6172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900" cap="small" dirty="0" smtClean="0"/>
              <a:t>2012 Sexually Transmitted Diseases Surveillance, CDC</a:t>
            </a:r>
            <a:r>
              <a:rPr lang="en-US" sz="900" dirty="0" smtClean="0"/>
              <a:t>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http://www.cdc.gov/std/stats10/trends.htm.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900" cap="small" dirty="0" smtClean="0"/>
              <a:t>Genital HPV Infection – Fact Sheet</a:t>
            </a:r>
            <a:r>
              <a:rPr lang="en-US" sz="900" dirty="0" smtClean="0"/>
              <a:t> (2011), </a:t>
            </a:r>
            <a:r>
              <a:rPr lang="en-US" sz="900" cap="small" dirty="0" smtClean="0"/>
              <a:t>CDC</a:t>
            </a:r>
            <a:r>
              <a:rPr lang="en-US" sz="900" dirty="0" smtClean="0"/>
              <a:t>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http://www.cdc.gov/STD/HPV/STDFact-HPV.htm Noting “HPV can infect areas that are not covered by a condom - so condoms may not </a:t>
            </a:r>
            <a:r>
              <a:rPr lang="en-US" sz="900" i="1" dirty="0" smtClean="0"/>
              <a:t>fully</a:t>
            </a:r>
            <a:r>
              <a:rPr lang="en-US" sz="900" dirty="0" smtClean="0"/>
              <a:t> protect against HPV”).</a:t>
            </a:r>
            <a:endParaRPr lang="en-US" sz="9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51629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Note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7600" y="2590800"/>
            <a:ext cx="533400" cy="228600"/>
          </a:xfrm>
          <a:prstGeom prst="rect">
            <a:avLst/>
          </a:prstGeom>
          <a:solidFill>
            <a:srgbClr val="352105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5029200" y="1143000"/>
            <a:ext cx="3352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500" b="1" dirty="0" smtClean="0">
                <a:latin typeface="Georgia"/>
                <a:cs typeface="Georgia"/>
              </a:rPr>
              <a:t>Gonorrhea </a:t>
            </a:r>
          </a:p>
          <a:p>
            <a:pPr marL="290513" indent="-290513"/>
            <a:r>
              <a:rPr lang="en-US" sz="2500" dirty="0" smtClean="0">
                <a:latin typeface="Georgia"/>
                <a:cs typeface="Georgia"/>
              </a:rPr>
              <a:t>	</a:t>
            </a:r>
            <a:r>
              <a:rPr lang="en-US" sz="2300" dirty="0" smtClean="0">
                <a:latin typeface="Georgia"/>
                <a:cs typeface="Georgia"/>
              </a:rPr>
              <a:t>Over 700,000 </a:t>
            </a:r>
          </a:p>
          <a:p>
            <a:pPr marL="290513" indent="-290513"/>
            <a:r>
              <a:rPr lang="en-US" sz="2300" dirty="0" smtClean="0">
                <a:latin typeface="Georgia"/>
                <a:cs typeface="Georgia"/>
              </a:rPr>
              <a:t>    new infections</a:t>
            </a:r>
          </a:p>
          <a:p>
            <a:pPr marL="290513" indent="-290513"/>
            <a:r>
              <a:rPr lang="en-US" sz="2300" dirty="0" smtClean="0">
                <a:latin typeface="Georgia"/>
                <a:cs typeface="Georgia"/>
              </a:rPr>
              <a:t>    per year in US. </a:t>
            </a:r>
            <a:br>
              <a:rPr lang="en-US" sz="2300" dirty="0" smtClean="0">
                <a:latin typeface="Georgia"/>
                <a:cs typeface="Georgia"/>
              </a:rPr>
            </a:br>
            <a:r>
              <a:rPr lang="en-US" sz="2300" dirty="0" smtClean="0">
                <a:latin typeface="Georgia"/>
                <a:cs typeface="Georgia"/>
              </a:rPr>
              <a:t>Females usually </a:t>
            </a:r>
          </a:p>
          <a:p>
            <a:pPr marL="290513" indent="-290513"/>
            <a:r>
              <a:rPr lang="en-US" sz="2300" dirty="0" smtClean="0">
                <a:latin typeface="Georgia"/>
                <a:cs typeface="Georgia"/>
              </a:rPr>
              <a:t>    asymptomatic </a:t>
            </a:r>
            <a:br>
              <a:rPr lang="en-US" sz="2300" dirty="0" smtClean="0">
                <a:latin typeface="Georgia"/>
                <a:cs typeface="Georgia"/>
              </a:rPr>
            </a:br>
            <a:r>
              <a:rPr lang="en-US" sz="2300" dirty="0" smtClean="0">
                <a:latin typeface="Georgia"/>
                <a:cs typeface="Georgia"/>
              </a:rPr>
              <a:t>carriers </a:t>
            </a:r>
            <a:r>
              <a:rPr lang="en-US" sz="1000" dirty="0" smtClean="0">
                <a:latin typeface="Georgia"/>
                <a:cs typeface="Georgia"/>
              </a:rPr>
              <a:t>(1)</a:t>
            </a:r>
          </a:p>
          <a:p>
            <a:pPr marL="290513" indent="-290513"/>
            <a:endParaRPr lang="en-US" sz="2500" dirty="0" smtClean="0">
              <a:latin typeface="Georgia"/>
              <a:cs typeface="Georgia"/>
            </a:endParaRPr>
          </a:p>
          <a:p>
            <a:r>
              <a:rPr lang="en-US" sz="2500" b="1" dirty="0" smtClean="0">
                <a:latin typeface="Georgia"/>
                <a:cs typeface="Georgia"/>
              </a:rPr>
              <a:t>Chlamydia</a:t>
            </a:r>
          </a:p>
          <a:p>
            <a:pPr marL="293688" lvl="1"/>
            <a:r>
              <a:rPr lang="en-US" sz="2300" dirty="0" smtClean="0">
                <a:latin typeface="Georgia"/>
                <a:cs typeface="Georgia"/>
              </a:rPr>
              <a:t>Most common STD, </a:t>
            </a:r>
            <a:br>
              <a:rPr lang="en-US" sz="2300" dirty="0" smtClean="0">
                <a:latin typeface="Georgia"/>
                <a:cs typeface="Georgia"/>
              </a:rPr>
            </a:br>
            <a:r>
              <a:rPr lang="en-US" sz="2300" dirty="0" smtClean="0">
                <a:latin typeface="Georgia"/>
                <a:cs typeface="Georgia"/>
              </a:rPr>
              <a:t>highest incidence in </a:t>
            </a:r>
            <a:br>
              <a:rPr lang="en-US" sz="2300" dirty="0" smtClean="0">
                <a:latin typeface="Georgia"/>
                <a:cs typeface="Georgia"/>
              </a:rPr>
            </a:br>
            <a:r>
              <a:rPr lang="en-US" sz="2300" dirty="0" smtClean="0">
                <a:latin typeface="Georgia"/>
                <a:cs typeface="Georgia"/>
              </a:rPr>
              <a:t>15-19 year olds </a:t>
            </a:r>
            <a:r>
              <a:rPr lang="en-US" sz="1000" dirty="0" smtClean="0">
                <a:latin typeface="Georgia"/>
                <a:cs typeface="Georgia"/>
              </a:rPr>
              <a:t>(2)</a:t>
            </a:r>
          </a:p>
          <a:p>
            <a:pPr marL="742950" marR="0" lvl="1" indent="-28575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 rot="227761">
            <a:off x="1710180" y="3085106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Georgia"/>
                <a:cs typeface="Georgia"/>
              </a:rPr>
              <a:t>All these STDs have grim consequences.</a:t>
            </a:r>
            <a:endParaRPr lang="en-US" sz="2800" b="1" i="1" dirty="0">
              <a:latin typeface="Georgia"/>
              <a:cs typeface="Georgia"/>
            </a:endParaRPr>
          </a:p>
        </p:txBody>
      </p:sp>
      <p:pic>
        <p:nvPicPr>
          <p:cNvPr id="11" name="Picture 10" descr="hospitalr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95878">
            <a:off x="184739" y="-59635"/>
            <a:ext cx="4253436" cy="2835624"/>
          </a:xfrm>
          <a:prstGeom prst="rect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52800" y="62484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arenR"/>
            </a:pPr>
            <a:r>
              <a:rPr lang="en-US" sz="900" cap="small" dirty="0" smtClean="0"/>
              <a:t>Gonorrhea – CDC Fact Sheet</a:t>
            </a:r>
            <a:r>
              <a:rPr lang="en-US" sz="900" dirty="0" smtClean="0"/>
              <a:t> (2011), </a:t>
            </a:r>
            <a:r>
              <a:rPr lang="en-US" sz="900" cap="small" dirty="0" smtClean="0"/>
              <a:t>CDC</a:t>
            </a:r>
            <a:r>
              <a:rPr lang="en-US" sz="900" dirty="0" smtClean="0"/>
              <a:t>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http://www.cdc.gov/std/gonorrhea/stdfact-gonorrhea.htm.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900" cap="small" dirty="0" smtClean="0"/>
              <a:t>Sexually Transmitted Disease Surveillance</a:t>
            </a:r>
            <a:r>
              <a:rPr lang="en-US" sz="900" dirty="0" smtClean="0"/>
              <a:t> (2010) at 8, </a:t>
            </a:r>
            <a:r>
              <a:rPr lang="en-US" sz="900" cap="small" dirty="0" smtClean="0"/>
              <a:t>CDC</a:t>
            </a:r>
            <a:r>
              <a:rPr lang="en-US" sz="900" dirty="0" smtClean="0"/>
              <a:t>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http://www.cdc.gov/std/stats/.</a:t>
            </a:r>
            <a:endParaRPr lang="en-US" sz="900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1629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4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Note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431154">
            <a:off x="1011249" y="1309544"/>
            <a:ext cx="2133600" cy="1143000"/>
          </a:xfrm>
        </p:spPr>
        <p:txBody>
          <a:bodyPr/>
          <a:lstStyle/>
          <a:p>
            <a:r>
              <a:rPr lang="en-US" sz="1600" b="1" i="1" dirty="0" smtClean="0">
                <a:latin typeface="Georgia"/>
                <a:cs typeface="Georgia"/>
              </a:rPr>
              <a:t>STD </a:t>
            </a:r>
            <a:br>
              <a:rPr lang="en-US" sz="1600" b="1" i="1" dirty="0" smtClean="0">
                <a:latin typeface="Georgia"/>
                <a:cs typeface="Georgia"/>
              </a:rPr>
            </a:br>
            <a:r>
              <a:rPr lang="en-US" sz="1600" b="1" i="1" dirty="0" smtClean="0">
                <a:latin typeface="Georgia"/>
                <a:cs typeface="Georgia"/>
              </a:rPr>
              <a:t>Consequences</a:t>
            </a:r>
            <a:endParaRPr lang="en-US" sz="1600" b="1" i="1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981200"/>
            <a:ext cx="3276600" cy="2667000"/>
          </a:xfrm>
        </p:spPr>
        <p:txBody>
          <a:bodyPr>
            <a:normAutofit lnSpcReduction="10000"/>
          </a:bodyPr>
          <a:lstStyle/>
          <a:p>
            <a:pPr marL="342900" lvl="1" indent="-169863">
              <a:buFont typeface="Arial"/>
              <a:buChar char="•"/>
            </a:pPr>
            <a:r>
              <a:rPr lang="en-US" sz="2400" b="1" dirty="0" smtClean="0">
                <a:latin typeface="Georgia"/>
                <a:cs typeface="Georgia"/>
              </a:rPr>
              <a:t>Liver cancer</a:t>
            </a:r>
          </a:p>
          <a:p>
            <a:pPr marL="342900" lvl="1" indent="-169863">
              <a:buFont typeface="Arial"/>
              <a:buChar char="•"/>
            </a:pPr>
            <a:r>
              <a:rPr lang="en-US" sz="2400" b="1" dirty="0" smtClean="0">
                <a:latin typeface="Georgia"/>
                <a:cs typeface="Georgia"/>
              </a:rPr>
              <a:t>Cervical </a:t>
            </a:r>
            <a:br>
              <a:rPr lang="en-US" sz="2400" b="1" dirty="0" smtClean="0">
                <a:latin typeface="Georgia"/>
                <a:cs typeface="Georgia"/>
              </a:rPr>
            </a:br>
            <a:r>
              <a:rPr lang="en-US" sz="2400" b="1" dirty="0" smtClean="0">
                <a:latin typeface="Georgia"/>
                <a:cs typeface="Georgia"/>
              </a:rPr>
              <a:t>cancer</a:t>
            </a:r>
          </a:p>
          <a:p>
            <a:pPr indent="-169863"/>
            <a:r>
              <a:rPr lang="en-US" sz="2400" b="1" dirty="0" smtClean="0">
                <a:latin typeface="Georgia"/>
                <a:cs typeface="Georgia"/>
              </a:rPr>
              <a:t>Antibiotic resistance is rising </a:t>
            </a:r>
          </a:p>
          <a:p>
            <a:pPr indent="-169863"/>
            <a:r>
              <a:rPr lang="en-US" sz="2400" b="1" dirty="0" smtClean="0">
                <a:latin typeface="Georgia"/>
                <a:cs typeface="Georgia"/>
              </a:rPr>
              <a:t>Infertility</a:t>
            </a:r>
          </a:p>
        </p:txBody>
      </p:sp>
      <p:sp>
        <p:nvSpPr>
          <p:cNvPr id="5" name="TextBox 4"/>
          <p:cNvSpPr txBox="1"/>
          <p:nvPr/>
        </p:nvSpPr>
        <p:spPr>
          <a:xfrm rot="276209">
            <a:off x="1671895" y="1340792"/>
            <a:ext cx="31299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None/>
            </a:pPr>
            <a:r>
              <a:rPr lang="en-US" b="1" i="1" dirty="0" smtClean="0">
                <a:latin typeface="Georgia"/>
                <a:cs typeface="Georgia"/>
              </a:rPr>
              <a:t>	      The law also </a:t>
            </a:r>
          </a:p>
          <a:p>
            <a:pPr lvl="1">
              <a:buNone/>
            </a:pPr>
            <a:r>
              <a:rPr lang="en-US" b="1" i="1" dirty="0" smtClean="0">
                <a:latin typeface="Georgia"/>
                <a:cs typeface="Georgia"/>
              </a:rPr>
              <a:t>	      requires you </a:t>
            </a:r>
          </a:p>
          <a:p>
            <a:pPr lvl="1">
              <a:buNone/>
            </a:pPr>
            <a:r>
              <a:rPr lang="en-US" b="1" i="1" dirty="0" smtClean="0">
                <a:latin typeface="Georgia"/>
                <a:cs typeface="Georgia"/>
              </a:rPr>
              <a:t>            to disclose all </a:t>
            </a:r>
          </a:p>
          <a:p>
            <a:pPr lvl="1">
              <a:buNone/>
            </a:pPr>
            <a:r>
              <a:rPr lang="en-US" b="1" i="1" dirty="0" smtClean="0">
                <a:latin typeface="Georgia"/>
                <a:cs typeface="Georgia"/>
              </a:rPr>
              <a:t>         your sexual contacts, and the</a:t>
            </a:r>
          </a:p>
          <a:p>
            <a:pPr lvl="1">
              <a:buNone/>
            </a:pPr>
            <a:r>
              <a:rPr lang="en-US" b="1" i="1" dirty="0" smtClean="0">
                <a:latin typeface="Georgia"/>
                <a:cs typeface="Georgia"/>
              </a:rPr>
              <a:t>State Board of Health will contact them.</a:t>
            </a:r>
          </a:p>
          <a:p>
            <a:endParaRPr lang="en-US" b="1" i="1" dirty="0">
              <a:latin typeface="Georgia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 rot="276765">
            <a:off x="2004036" y="3644125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Georgia"/>
                <a:cs typeface="Georgia"/>
              </a:rPr>
              <a:t>Some STDs are incurable.</a:t>
            </a:r>
            <a:endParaRPr lang="en-US" sz="2400" b="1" i="1" dirty="0"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4648200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Georgia"/>
                <a:cs typeface="Georgia"/>
              </a:rPr>
              <a:t>Few female commercial sex workers visit STD clinics because of discrimination, fear of legal consequences, loss of confidentiality.</a:t>
            </a:r>
          </a:p>
          <a:p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8382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i="1" dirty="0" smtClean="0">
                <a:latin typeface="Georgia"/>
                <a:cs typeface="Georgia"/>
              </a:rPr>
              <a:t>May give your wife </a:t>
            </a:r>
          </a:p>
          <a:p>
            <a:pPr marL="0" lvl="1"/>
            <a:r>
              <a:rPr lang="en-US" sz="1600" b="1" i="1" dirty="0" smtClean="0">
                <a:latin typeface="Georgia"/>
                <a:cs typeface="Georgia"/>
              </a:rPr>
              <a:t>a lethal as well as embarrassing </a:t>
            </a:r>
          </a:p>
          <a:p>
            <a:pPr marL="0" lvl="1"/>
            <a:r>
              <a:rPr lang="en-US" sz="1600" b="1" i="1" dirty="0" smtClean="0">
                <a:latin typeface="Georgia"/>
                <a:cs typeface="Georgia"/>
              </a:rPr>
              <a:t>disease</a:t>
            </a:r>
          </a:p>
          <a:p>
            <a:endParaRPr lang="en-US" sz="1600" b="1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79901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torn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295400" y="685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Georgia"/>
              </a:rPr>
              <a:t>State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752600"/>
            <a:ext cx="3200400" cy="3886200"/>
          </a:xfrm>
        </p:spPr>
        <p:txBody>
          <a:bodyPr rtlCol="0">
            <a:normAutofit/>
          </a:bodyPr>
          <a:lstStyle/>
          <a:p>
            <a:pPr marL="0" indent="0" eaLnBrk="1" hangingPunct="1">
              <a:spcAft>
                <a:spcPts val="1200"/>
              </a:spcAft>
              <a:buNone/>
              <a:defRPr/>
            </a:pPr>
            <a:r>
              <a:rPr lang="en-US" sz="2800" b="1" i="1" dirty="0" smtClean="0">
                <a:latin typeface="Georgia"/>
                <a:cs typeface="Georgia"/>
              </a:rPr>
              <a:t>IC 35-42-3.5: Human and Sexual Trafficking </a:t>
            </a:r>
            <a:r>
              <a:rPr lang="en-US" sz="1000" b="1" i="1" dirty="0" smtClean="0">
                <a:latin typeface="Georgia"/>
                <a:cs typeface="Georgia"/>
              </a:rPr>
              <a:t>(1)</a:t>
            </a:r>
          </a:p>
          <a:p>
            <a:pPr marL="0" indent="0" eaLnBrk="1" hangingPunct="1">
              <a:spcAft>
                <a:spcPts val="1200"/>
              </a:spcAft>
              <a:buNone/>
              <a:defRPr/>
            </a:pPr>
            <a:endParaRPr lang="en-US" sz="2800" b="1" i="1" dirty="0" smtClean="0">
              <a:latin typeface="Georgia"/>
              <a:cs typeface="Georgi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 rot="264309">
            <a:off x="4839931" y="1557578"/>
            <a:ext cx="309117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+mj-ea"/>
                <a:cs typeface="Georgia"/>
              </a:rPr>
              <a:t>Federal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+mj-ea"/>
                <a:cs typeface="Georgia"/>
              </a:rPr>
              <a:t>Law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 rot="261175">
            <a:off x="4907405" y="2646258"/>
            <a:ext cx="3581400" cy="295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 Victims of </a:t>
            </a:r>
            <a:b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Trafficking and </a:t>
            </a:r>
            <a:b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Violence Prevention</a:t>
            </a:r>
            <a:r>
              <a:rPr kumimoji="0" lang="en-US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  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Act-2000 </a:t>
            </a: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(2)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 William Wilberforce Trafficking Victims Protection Reauthorization Act of 2008 </a:t>
            </a: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(3)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593467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arenR"/>
            </a:pPr>
            <a:r>
              <a:rPr lang="en-US" sz="900" dirty="0" smtClean="0"/>
              <a:t>Human and Sexual Trafficking, Ind. Code § 35-42-3.5,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http://www.in.gov/legislative/ic/code/title35/ar42/ch3.5.pdf.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900" dirty="0" smtClean="0"/>
              <a:t>Victims of Trafficking and Violence Protection Act of 2000, Pub. L. No. 106-386 (2000),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http://www.state.gov/documents/organization/10492.pdf.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900" dirty="0" smtClean="0"/>
              <a:t>William Wilberforce Trafficking Victims Protection Reauthorization Act of 2008, Public Law No: 110-457 (2008),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http://www.govtrack.us/congress/bill.xpd?bill=h110-7311.</a:t>
            </a:r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torn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876800" y="1371600"/>
            <a:ext cx="25146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Recruitment, harboring, transportation or obtaining a 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person for labor or services, </a:t>
            </a: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by use 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of </a:t>
            </a: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force, fraud or coercion 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for the </a:t>
            </a:r>
            <a:r>
              <a:rPr lang="en-US" sz="2000" b="1" i="1" dirty="0">
                <a:solidFill>
                  <a:srgbClr val="000000"/>
                </a:solidFill>
                <a:latin typeface="Georgia"/>
                <a:cs typeface="Georgia"/>
              </a:rPr>
              <a:t>purpose of</a:t>
            </a:r>
            <a:r>
              <a:rPr lang="en-US" sz="2000" b="1" i="1" dirty="0" smtClean="0">
                <a:solidFill>
                  <a:srgbClr val="000000"/>
                </a:solidFill>
                <a:latin typeface="Georgia"/>
                <a:cs typeface="Georgia"/>
              </a:rPr>
              <a:t> slavery, debt bondage or involuntary servitude.</a:t>
            </a:r>
          </a:p>
          <a:p>
            <a:pPr>
              <a:lnSpc>
                <a:spcPct val="90000"/>
              </a:lnSpc>
              <a:defRPr/>
            </a:pPr>
            <a:endParaRPr lang="en-US" sz="2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pic>
        <p:nvPicPr>
          <p:cNvPr id="6" name="Picture 5" descr="sexTrafficki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676400"/>
            <a:ext cx="5257800" cy="1279398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19200" y="2438400"/>
            <a:ext cx="3200400" cy="291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Commercial 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sex</a:t>
            </a: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 induced by </a:t>
            </a:r>
            <a:r>
              <a:rPr lang="en-US" sz="2000" b="1" i="1" dirty="0" smtClean="0">
                <a:solidFill>
                  <a:srgbClr val="000000"/>
                </a:solidFill>
                <a:latin typeface="Georgia"/>
                <a:cs typeface="Georgia"/>
              </a:rPr>
              <a:t>force, fraud or coercion</a:t>
            </a:r>
            <a:r>
              <a:rPr lang="en-US" sz="2000" b="1" dirty="0" smtClean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or 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in 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which the person induced</a:t>
            </a: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 is </a:t>
            </a:r>
            <a:r>
              <a:rPr lang="en-US" sz="2000" b="1" i="1" dirty="0" smtClean="0">
                <a:solidFill>
                  <a:srgbClr val="000000"/>
                </a:solidFill>
                <a:latin typeface="Georgia"/>
                <a:cs typeface="Georgia"/>
              </a:rPr>
              <a:t>18 years* </a:t>
            </a:r>
          </a:p>
          <a:p>
            <a:pPr>
              <a:lnSpc>
                <a:spcPct val="90000"/>
              </a:lnSpc>
              <a:defRPr/>
            </a:pPr>
            <a:r>
              <a:rPr lang="en-US" sz="2000" b="1" i="1" dirty="0" smtClean="0">
                <a:solidFill>
                  <a:srgbClr val="000000"/>
                </a:solidFill>
                <a:latin typeface="Georgia"/>
                <a:cs typeface="Georgia"/>
              </a:rPr>
              <a:t>of age or younger.</a:t>
            </a:r>
          </a:p>
          <a:p>
            <a:pPr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Georgia"/>
                <a:cs typeface="Georgia"/>
              </a:rPr>
              <a:t>	</a:t>
            </a:r>
          </a:p>
          <a:p>
            <a:pPr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Georgia"/>
                <a:cs typeface="Georgia"/>
              </a:rPr>
              <a:t>	*16 years of age 	  in the state of 	  Indiana </a:t>
            </a:r>
            <a:r>
              <a:rPr lang="en-US" sz="1000" b="1" dirty="0" smtClean="0">
                <a:solidFill>
                  <a:srgbClr val="000000"/>
                </a:solidFill>
                <a:latin typeface="Georgia"/>
                <a:cs typeface="Georgia"/>
              </a:rPr>
              <a:t>(1)</a:t>
            </a:r>
          </a:p>
        </p:txBody>
      </p:sp>
      <p:pic>
        <p:nvPicPr>
          <p:cNvPr id="8" name="Picture 7" descr="labortrafficki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4572000"/>
            <a:ext cx="5638800" cy="198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4200" y="645789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arenR"/>
            </a:pPr>
            <a:r>
              <a:rPr lang="en-US" sz="1000" dirty="0" smtClean="0"/>
              <a:t>Senate Enrolled Act 4, 117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G.A., 2</a:t>
            </a:r>
            <a:r>
              <a:rPr lang="en-US" sz="1000" baseline="30000" dirty="0" smtClean="0"/>
              <a:t>nd</a:t>
            </a:r>
            <a:r>
              <a:rPr lang="en-US" sz="1000" dirty="0" smtClean="0"/>
              <a:t>  Reg. Sess. (2012), </a:t>
            </a:r>
            <a:r>
              <a:rPr lang="en-US" sz="1000" i="1" dirty="0" smtClean="0"/>
              <a:t>available at</a:t>
            </a:r>
            <a:r>
              <a:rPr lang="en-US" sz="1000" dirty="0" smtClean="0"/>
              <a:t> http://www.in.gov/legislative/bills/2012/SE/SE0004.1.html.</a:t>
            </a:r>
            <a:endParaRPr lang="en-US" sz="1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7" grpId="0" build="p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377083">
            <a:off x="1219200" y="381000"/>
            <a:ext cx="4419600" cy="758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dirty="0" smtClean="0">
                <a:latin typeface="Georgia"/>
                <a:cs typeface="Georgia"/>
              </a:rPr>
              <a:t>IC 35-45-4-3,</a:t>
            </a:r>
            <a:br>
              <a:rPr lang="en-US" sz="2000" b="1" i="1" dirty="0" smtClean="0">
                <a:latin typeface="Georgia"/>
                <a:cs typeface="Georgia"/>
              </a:rPr>
            </a:br>
            <a:r>
              <a:rPr lang="en-US" sz="2000" b="1" i="1" dirty="0" smtClean="0">
                <a:latin typeface="Georgia"/>
                <a:cs typeface="Georgia"/>
              </a:rPr>
              <a:t> Patronizing a Prostitute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81400" y="1447800"/>
            <a:ext cx="3810000" cy="4114800"/>
          </a:xfrm>
        </p:spPr>
        <p:txBody>
          <a:bodyPr rtlCol="0">
            <a:normAutofit fontScale="92500"/>
          </a:bodyPr>
          <a:lstStyle/>
          <a:p>
            <a:pPr indent="-3175" eaLnBrk="1" hangingPunct="1">
              <a:spcAft>
                <a:spcPts val="1200"/>
              </a:spcAft>
              <a:buFont typeface="Arial" charset="0"/>
              <a:buNone/>
              <a:defRPr/>
            </a:pPr>
            <a:r>
              <a:rPr lang="en-US" dirty="0" smtClean="0">
                <a:latin typeface="Georgia"/>
                <a:cs typeface="Georgia"/>
              </a:rPr>
              <a:t>Is a Class A misdemeanor. </a:t>
            </a:r>
            <a:r>
              <a:rPr lang="en-US" sz="1100" dirty="0" smtClean="0">
                <a:latin typeface="Georgia"/>
                <a:cs typeface="Georgia"/>
              </a:rPr>
              <a:t>(1)</a:t>
            </a:r>
          </a:p>
          <a:p>
            <a:pPr indent="-3175" eaLnBrk="1" hangingPunct="1">
              <a:spcAft>
                <a:spcPts val="1200"/>
              </a:spcAft>
              <a:buFont typeface="Arial" charset="0"/>
              <a:buNone/>
              <a:defRPr/>
            </a:pPr>
            <a:r>
              <a:rPr lang="en-US" dirty="0" smtClean="0">
                <a:latin typeface="Georgia"/>
                <a:cs typeface="Georgia"/>
              </a:rPr>
              <a:t>However, the offense is a Class D felony if the person has two prior convictions under this section. </a:t>
            </a:r>
            <a:r>
              <a:rPr lang="en-US" sz="1100" dirty="0" smtClean="0">
                <a:latin typeface="Georgia"/>
                <a:cs typeface="Georgia"/>
              </a:rPr>
              <a:t>(1)</a:t>
            </a:r>
            <a:endParaRPr lang="en-US" sz="1100" dirty="0">
              <a:latin typeface="Georgia"/>
              <a:cs typeface="Georgia"/>
            </a:endParaRPr>
          </a:p>
        </p:txBody>
      </p:sp>
      <p:pic>
        <p:nvPicPr>
          <p:cNvPr id="7" name="Picture 6" descr="redlightondo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28816">
            <a:off x="381000" y="1676400"/>
            <a:ext cx="3200043" cy="5181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FF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10200" y="64578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arenR"/>
            </a:pPr>
            <a:r>
              <a:rPr lang="en-US" sz="1000" dirty="0" smtClean="0"/>
              <a:t>Patronizing a Prostitute, IC 35-45-4-3, </a:t>
            </a:r>
            <a:r>
              <a:rPr lang="en-US" sz="1000" i="1" dirty="0" smtClean="0"/>
              <a:t>available at</a:t>
            </a:r>
            <a:r>
              <a:rPr lang="en-US" sz="1000" dirty="0" smtClean="0"/>
              <a:t> www.in.gov/legislative/ic/code/title35/ar45/ch4.html.</a:t>
            </a:r>
            <a:endParaRPr lang="en-US" sz="1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457200"/>
            <a:ext cx="6324600" cy="758825"/>
          </a:xfrm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Trafficking Victims Protection Act of 2000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6400" y="1676400"/>
            <a:ext cx="6400800" cy="4114800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95" b="1" dirty="0" smtClean="0">
                <a:latin typeface="Georgia"/>
                <a:cs typeface="Georgia"/>
              </a:rPr>
              <a:t>A Comprehensive Law:</a:t>
            </a:r>
          </a:p>
          <a:p>
            <a:pPr marL="623888" lvl="1" indent="-338138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081" b="1" dirty="0" smtClean="0">
                <a:latin typeface="Georgia"/>
                <a:cs typeface="Georgia"/>
              </a:rPr>
              <a:t/>
            </a:r>
            <a:br>
              <a:rPr lang="en-US" sz="1081" b="1" dirty="0" smtClean="0">
                <a:latin typeface="Georgia"/>
                <a:cs typeface="Georgia"/>
              </a:rPr>
            </a:br>
            <a:r>
              <a:rPr lang="en-US" sz="2400" b="1" i="1" dirty="0" smtClean="0">
                <a:latin typeface="Georgia"/>
                <a:cs typeface="Georgia"/>
              </a:rPr>
              <a:t>Prevention</a:t>
            </a:r>
          </a:p>
          <a:p>
            <a:pPr marL="911225" lvl="2" indent="-338138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latin typeface="Georgia"/>
                <a:cs typeface="Georgia"/>
              </a:rPr>
              <a:t>Public Awareness, Outreach and Education</a:t>
            </a:r>
          </a:p>
          <a:p>
            <a:pPr marL="623888" lvl="1" indent="-338138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400" b="1" i="1" dirty="0" smtClean="0">
                <a:latin typeface="Georgia"/>
                <a:cs typeface="Georgia"/>
              </a:rPr>
              <a:t>	Protection</a:t>
            </a:r>
          </a:p>
          <a:p>
            <a:pPr marL="912813" lvl="2" indent="-339725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latin typeface="Georgia"/>
                <a:cs typeface="Georgia"/>
              </a:rPr>
              <a:t>T-Visa, Certification, Benefits and Services to Victims</a:t>
            </a:r>
            <a:endParaRPr lang="en-US" i="1" dirty="0" smtClean="0">
              <a:latin typeface="Georgia"/>
              <a:cs typeface="Georgia"/>
            </a:endParaRPr>
          </a:p>
          <a:p>
            <a:pPr marL="623888" lvl="1" indent="-338138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400" b="1" i="1" dirty="0" smtClean="0">
                <a:latin typeface="Georgia"/>
                <a:cs typeface="Georgia"/>
              </a:rPr>
              <a:t>	Prosecution</a:t>
            </a:r>
          </a:p>
          <a:p>
            <a:pPr marL="911225" lvl="2" indent="-338138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latin typeface="Georgia"/>
                <a:cs typeface="Georgia"/>
              </a:rPr>
              <a:t>Created Federal Crime of Trafficking, </a:t>
            </a:r>
            <a:br>
              <a:rPr lang="en-US" dirty="0" smtClean="0">
                <a:latin typeface="Georgia"/>
                <a:cs typeface="Georgia"/>
              </a:rPr>
            </a:br>
            <a:r>
              <a:rPr lang="en-US" dirty="0" smtClean="0">
                <a:latin typeface="Georgia"/>
                <a:cs typeface="Georgia"/>
              </a:rPr>
              <a:t>New Law Enforcement </a:t>
            </a:r>
            <a:br>
              <a:rPr lang="en-US" dirty="0" smtClean="0">
                <a:latin typeface="Georgia"/>
                <a:cs typeface="Georgia"/>
              </a:rPr>
            </a:br>
            <a:r>
              <a:rPr lang="en-US" dirty="0" smtClean="0">
                <a:latin typeface="Georgia"/>
                <a:cs typeface="Georgia"/>
              </a:rPr>
              <a:t>Tools and Efforts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emp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6563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5638800" cy="1077218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 smtClean="0">
                <a:latin typeface="Georgia"/>
                <a:cs typeface="Georgia"/>
              </a:rPr>
              <a:t>Federal Crimes </a:t>
            </a:r>
            <a:br>
              <a:rPr lang="en-US" sz="3200" b="1" dirty="0" smtClean="0">
                <a:latin typeface="Georgia"/>
                <a:cs typeface="Georgia"/>
              </a:rPr>
            </a:br>
            <a:r>
              <a:rPr lang="en-US" sz="3200" b="1" dirty="0" smtClean="0">
                <a:latin typeface="Georgia"/>
                <a:cs typeface="Georgia"/>
              </a:rPr>
              <a:t>and Penalties</a:t>
            </a:r>
          </a:p>
        </p:txBody>
      </p:sp>
      <p:sp>
        <p:nvSpPr>
          <p:cNvPr id="66564" name="Rectangle 12"/>
          <p:cNvSpPr>
            <a:spLocks noChangeArrowheads="1"/>
          </p:cNvSpPr>
          <p:nvPr/>
        </p:nvSpPr>
        <p:spPr bwMode="auto">
          <a:xfrm>
            <a:off x="371475" y="5457825"/>
            <a:ext cx="8239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 b="1">
              <a:solidFill>
                <a:srgbClr val="CC3300"/>
              </a:solidFill>
              <a:latin typeface="Arial Narrow" pitchFamily="34" charset="0"/>
            </a:endParaRPr>
          </a:p>
        </p:txBody>
      </p:sp>
      <p:graphicFrame>
        <p:nvGraphicFramePr>
          <p:cNvPr id="23589" name="Group 37"/>
          <p:cNvGraphicFramePr>
            <a:graphicFrameLocks noGrp="1"/>
          </p:cNvGraphicFramePr>
          <p:nvPr>
            <p:ph idx="4294967295"/>
          </p:nvPr>
        </p:nvGraphicFramePr>
        <p:xfrm>
          <a:off x="914400" y="1295400"/>
          <a:ext cx="7315200" cy="4869499"/>
        </p:xfrm>
        <a:graphic>
          <a:graphicData uri="http://schemas.openxmlformats.org/drawingml/2006/table">
            <a:tbl>
              <a:tblPr/>
              <a:tblGrid>
                <a:gridCol w="4538950"/>
                <a:gridCol w="2776250"/>
              </a:tblGrid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Forced Labor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Up to 20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Trafficking into Servitude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Up to 20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</a:tr>
              <a:tr h="621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Sex Trafficking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Up to life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Involuntary Servitude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Up to 20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Peonage (Debt Bondage)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Up to 20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Document Servitude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Up to 5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Conspiracy Against Rights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Up to life if kidnapping, sexual abuse or death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43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 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effectLst>
                  <a:outerShdw blurRad="50800" dist="38100" dir="2700000">
                    <a:srgbClr val="FFFFFF">
                      <a:alpha val="85000"/>
                    </a:srgbClr>
                  </a:outerShdw>
                </a:effectLst>
                <a:latin typeface="Georgia"/>
                <a:cs typeface="Georgia"/>
              </a:rPr>
              <a:t>What is Force, </a:t>
            </a:r>
            <a:br>
              <a:rPr lang="en-US" sz="4000" b="1" i="1" dirty="0" smtClean="0">
                <a:effectLst>
                  <a:outerShdw blurRad="50800" dist="38100" dir="2700000">
                    <a:srgbClr val="FFFFFF">
                      <a:alpha val="85000"/>
                    </a:srgbClr>
                  </a:outerShdw>
                </a:effectLst>
                <a:latin typeface="Georgia"/>
                <a:cs typeface="Georgia"/>
              </a:rPr>
            </a:br>
            <a:r>
              <a:rPr lang="en-US" sz="4000" b="1" i="1" dirty="0" smtClean="0">
                <a:effectLst>
                  <a:outerShdw blurRad="50800" dist="38100" dir="2700000">
                    <a:srgbClr val="FFFFFF">
                      <a:alpha val="85000"/>
                    </a:srgbClr>
                  </a:outerShdw>
                </a:effectLst>
                <a:latin typeface="Georgia"/>
                <a:cs typeface="Georgia"/>
              </a:rPr>
              <a:t>Fraud, &amp; Coercion?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2362200" cy="4267200"/>
          </a:xfrm>
          <a:solidFill>
            <a:srgbClr val="FFFFFF">
              <a:alpha val="70000"/>
            </a:srgbClr>
          </a:solidFill>
          <a:ln w="38100">
            <a:solidFill>
              <a:srgbClr val="B51511"/>
            </a:solidFill>
          </a:ln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b="1" dirty="0" smtClean="0">
              <a:latin typeface="Georgia"/>
              <a:cs typeface="Georgia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smtClean="0">
                <a:latin typeface="Georgia"/>
                <a:cs typeface="Georgia"/>
              </a:rPr>
              <a:t>Force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b="1" dirty="0" smtClean="0">
              <a:latin typeface="Georgia"/>
              <a:cs typeface="Georgia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Georgia"/>
              <a:cs typeface="Georgia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6400" dirty="0" smtClean="0">
                <a:latin typeface="Georgia"/>
                <a:cs typeface="Georgia"/>
              </a:rPr>
              <a:t>Kidnapping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6400" dirty="0" smtClean="0">
                <a:latin typeface="Georgia"/>
                <a:cs typeface="Georgia"/>
              </a:rPr>
              <a:t>Torture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6400" dirty="0" smtClean="0">
                <a:latin typeface="Georgia"/>
                <a:cs typeface="Georgia"/>
              </a:rPr>
              <a:t>Battering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6400" dirty="0" smtClean="0">
                <a:latin typeface="Georgia"/>
                <a:cs typeface="Georgia"/>
              </a:rPr>
              <a:t>Threats with Weapons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6400" dirty="0" smtClean="0">
                <a:latin typeface="Georgia"/>
                <a:cs typeface="Georgia"/>
              </a:rPr>
              <a:t>Sexual Abuse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6400" dirty="0" smtClean="0">
                <a:latin typeface="Georgia"/>
                <a:cs typeface="Georgia"/>
              </a:rPr>
              <a:t>Confinement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6400" dirty="0" smtClean="0">
                <a:latin typeface="Georgia"/>
                <a:cs typeface="Georgia"/>
              </a:rPr>
              <a:t>Forced use of Drugs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6400" dirty="0" smtClean="0">
                <a:latin typeface="Georgia"/>
                <a:cs typeface="Georgia"/>
              </a:rPr>
              <a:t>Forced Abortions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6400" dirty="0" smtClean="0">
                <a:latin typeface="Georgia"/>
                <a:cs typeface="Georgia"/>
              </a:rPr>
              <a:t>Denial of Medical Care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/>
            </a:pPr>
            <a:endParaRPr lang="en-US" sz="5600" b="1" dirty="0">
              <a:latin typeface="Georgia"/>
              <a:cs typeface="Georgi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124200" y="1524000"/>
            <a:ext cx="2743200" cy="4267200"/>
          </a:xfrm>
          <a:solidFill>
            <a:srgbClr val="FFFFFF">
              <a:alpha val="75000"/>
            </a:srgbClr>
          </a:solidFill>
          <a:ln w="38100">
            <a:solidFill>
              <a:srgbClr val="B51511"/>
            </a:solidFill>
          </a:ln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b="1" dirty="0" smtClean="0">
              <a:latin typeface="Georgia"/>
              <a:cs typeface="Georgia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smtClean="0">
                <a:latin typeface="Georgia"/>
                <a:cs typeface="Georgia"/>
              </a:rPr>
              <a:t>Fraud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b="1" dirty="0" smtClean="0">
              <a:latin typeface="Georgia"/>
              <a:cs typeface="Georgia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300" dirty="0" smtClean="0">
              <a:latin typeface="Georgia"/>
              <a:cs typeface="Georgia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Promises of Valid Immigration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Documents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Victim told to use false travel 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papers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Contract signed for 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Legitimate Work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Promised Job differs from 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Actuality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Promises of Money or Salary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Misrepresentation of 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Work Conditions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Wooing into Romantic 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Georgia"/>
                <a:cs typeface="Georgia"/>
              </a:rPr>
              <a:t>Relationship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Georgia"/>
              <a:cs typeface="Georgia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Georgia"/>
              <a:cs typeface="Georgia"/>
            </a:endParaRPr>
          </a:p>
        </p:txBody>
      </p:sp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6019800" y="1524000"/>
            <a:ext cx="2590800" cy="4247317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B5151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800" b="1" dirty="0" smtClean="0">
              <a:latin typeface="Georgia"/>
              <a:cs typeface="Georgia"/>
            </a:endParaRPr>
          </a:p>
          <a:p>
            <a:pPr algn="ctr">
              <a:defRPr/>
            </a:pPr>
            <a:r>
              <a:rPr lang="en-US" sz="2400" b="1" dirty="0" smtClean="0">
                <a:latin typeface="Georgia"/>
                <a:cs typeface="Georgia"/>
              </a:rPr>
              <a:t>Coercion</a:t>
            </a:r>
            <a:endParaRPr lang="en-US" sz="2400" b="1" dirty="0">
              <a:latin typeface="Georgia"/>
              <a:cs typeface="Georgia"/>
            </a:endParaRPr>
          </a:p>
          <a:p>
            <a:pPr algn="ctr">
              <a:defRPr/>
            </a:pPr>
            <a:endParaRPr lang="en-US" sz="1000" dirty="0">
              <a:latin typeface="Georgia"/>
              <a:cs typeface="Georgia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latin typeface="Georgia"/>
                <a:cs typeface="Georgia"/>
              </a:rPr>
              <a:t>Debt Bondage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latin typeface="Georgia"/>
                <a:cs typeface="Georgia"/>
              </a:rPr>
              <a:t>Threats of Harm to Victim or Family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latin typeface="Georgia"/>
                <a:cs typeface="Georgia"/>
              </a:rPr>
              <a:t>Control of Children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latin typeface="Georgia"/>
                <a:cs typeface="Georgia"/>
              </a:rPr>
              <a:t>Controlled Communication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latin typeface="Georgia"/>
                <a:cs typeface="Georgia"/>
              </a:rPr>
              <a:t>Photographing in Illegal Situations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latin typeface="Georgia"/>
                <a:cs typeface="Georgia"/>
              </a:rPr>
              <a:t>Holding ID/Travel Documents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latin typeface="Georgia"/>
                <a:cs typeface="Georgia"/>
              </a:rPr>
              <a:t>Verbal or Psychological Abuse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latin typeface="Georgia"/>
                <a:cs typeface="Georgia"/>
              </a:rPr>
              <a:t>Control of Victims Money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latin typeface="Georgia"/>
                <a:cs typeface="Georgia"/>
              </a:rPr>
              <a:t>Punishments for </a:t>
            </a:r>
            <a:r>
              <a:rPr lang="en-US" sz="1400" dirty="0" smtClean="0">
                <a:latin typeface="Georgia"/>
                <a:cs typeface="Georgia"/>
              </a:rPr>
              <a:t>Misbehavior</a:t>
            </a:r>
            <a:endParaRPr lang="en-US" sz="1200" dirty="0" smtClean="0">
              <a:latin typeface="Georgia"/>
              <a:cs typeface="Georgia"/>
            </a:endParaRPr>
          </a:p>
          <a:p>
            <a:pPr algn="ctr">
              <a:spcAft>
                <a:spcPts val="600"/>
              </a:spcAft>
              <a:defRPr/>
            </a:pPr>
            <a:endParaRPr lang="en-US" sz="1200" dirty="0">
              <a:latin typeface="Georgia"/>
              <a:cs typeface="Georgia"/>
            </a:endParaRPr>
          </a:p>
          <a:p>
            <a:pPr algn="ctr">
              <a:spcAft>
                <a:spcPts val="600"/>
              </a:spcAft>
              <a:defRPr/>
            </a:pPr>
            <a:endParaRPr lang="en-US" sz="1200" dirty="0">
              <a:latin typeface="Georgia"/>
              <a:cs typeface="Georgi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120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38200"/>
            <a:ext cx="5562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Distinguishing Trafficking </a:t>
            </a:r>
            <a:br>
              <a:rPr lang="en-US" b="1" dirty="0" smtClean="0"/>
            </a:br>
            <a:r>
              <a:rPr lang="en-US" b="1" dirty="0" smtClean="0"/>
              <a:t>from other Crimes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514600"/>
            <a:ext cx="5943600" cy="46482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2400"/>
              </a:spcAft>
              <a:buFont typeface="Arial" charset="0"/>
              <a:buNone/>
              <a:defRPr/>
            </a:pPr>
            <a:r>
              <a:rPr lang="en-US" sz="2400" b="1" i="1" dirty="0" smtClean="0">
                <a:latin typeface="Georgia"/>
                <a:cs typeface="Georgia"/>
              </a:rPr>
              <a:t>Human trafficking is sometimes mistakenly identified as a different major crime.  Some examples are: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tornshe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4267200" cy="4648200"/>
          </a:xfrm>
        </p:spPr>
        <p:txBody>
          <a:bodyPr rtlCol="0">
            <a:normAutofit/>
          </a:bodyPr>
          <a:lstStyle/>
          <a:p>
            <a:pPr marL="173038" indent="3175" algn="ctr" eaLnBrk="1" fontAlgn="auto" hangingPunct="1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400" b="1" dirty="0" smtClean="0">
                <a:latin typeface="Georgia"/>
                <a:cs typeface="Georgia"/>
              </a:rPr>
              <a:t>        </a:t>
            </a:r>
            <a:r>
              <a:rPr lang="en-US" sz="2000" b="1" dirty="0" smtClean="0">
                <a:latin typeface="Georgia"/>
                <a:cs typeface="Georgia"/>
              </a:rPr>
              <a:t>Human Trafficking </a:t>
            </a:r>
            <a:br>
              <a:rPr lang="en-US" sz="2000" b="1" dirty="0" smtClean="0">
                <a:latin typeface="Georgia"/>
                <a:cs typeface="Georgia"/>
              </a:rPr>
            </a:br>
            <a:r>
              <a:rPr lang="en-US" sz="2000" b="1" dirty="0" smtClean="0">
                <a:latin typeface="Georgia"/>
                <a:cs typeface="Georgia"/>
              </a:rPr>
              <a:t>vs. </a:t>
            </a:r>
            <a:br>
              <a:rPr lang="en-US" sz="2000" b="1" dirty="0" smtClean="0">
                <a:latin typeface="Georgia"/>
                <a:cs typeface="Georgia"/>
              </a:rPr>
            </a:br>
            <a:r>
              <a:rPr lang="en-US" sz="2000" b="1" dirty="0" smtClean="0">
                <a:latin typeface="Georgia"/>
                <a:cs typeface="Georgia"/>
              </a:rPr>
              <a:t>Smuggling</a:t>
            </a:r>
          </a:p>
          <a:p>
            <a:pPr marL="173038" lvl="1" indent="3175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700" dirty="0" smtClean="0">
                <a:latin typeface="Georgia"/>
                <a:cs typeface="Georgia"/>
              </a:rPr>
              <a:t>Smuggling is the illegal </a:t>
            </a:r>
            <a:r>
              <a:rPr lang="en-US" sz="1700" b="1" dirty="0" smtClean="0">
                <a:latin typeface="Georgia"/>
                <a:cs typeface="Georgia"/>
              </a:rPr>
              <a:t>transportation of a person across international borders</a:t>
            </a:r>
            <a:r>
              <a:rPr lang="en-US" sz="1700" dirty="0" smtClean="0">
                <a:latin typeface="Georgia"/>
                <a:cs typeface="Georgia"/>
              </a:rPr>
              <a:t>.</a:t>
            </a:r>
          </a:p>
          <a:p>
            <a:pPr marL="173038" lvl="1" indent="3175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700" dirty="0" smtClean="0">
                <a:latin typeface="Georgia"/>
                <a:cs typeface="Georgia"/>
              </a:rPr>
              <a:t>Smuggling is typically </a:t>
            </a:r>
            <a:r>
              <a:rPr lang="en-US" sz="1700" b="1" dirty="0" smtClean="0">
                <a:latin typeface="Georgia"/>
                <a:cs typeface="Georgia"/>
              </a:rPr>
              <a:t>voluntary</a:t>
            </a:r>
            <a:r>
              <a:rPr lang="en-US" sz="1700" dirty="0" smtClean="0">
                <a:latin typeface="Georgia"/>
                <a:cs typeface="Georgia"/>
              </a:rPr>
              <a:t>, and the person is free to leave afterwards.</a:t>
            </a:r>
          </a:p>
          <a:p>
            <a:pPr marL="173038" lvl="1" indent="3175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700" dirty="0" smtClean="0">
                <a:latin typeface="Georgia"/>
                <a:cs typeface="Georgia"/>
              </a:rPr>
              <a:t>A trafficked person may be transported into a country, but the person is then              		</a:t>
            </a:r>
            <a:r>
              <a:rPr lang="en-US" sz="1700" b="1" dirty="0" smtClean="0">
                <a:latin typeface="Georgia"/>
                <a:cs typeface="Georgia"/>
              </a:rPr>
              <a:t>exploited for 			financial 			gain</a:t>
            </a:r>
            <a:r>
              <a:rPr lang="en-US" sz="1700" dirty="0" smtClean="0">
                <a:latin typeface="Georgia"/>
                <a:cs typeface="Georgia"/>
              </a:rPr>
              <a:t> through 			labor or services.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800600" y="1066800"/>
            <a:ext cx="35433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288925" marR="0" lvl="0" indent="1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946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Human Trafficking </a:t>
            </a:r>
            <a:br>
              <a:rPr kumimoji="0" lang="en-US" sz="1946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1946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vs. Sexual Assault</a:t>
            </a:r>
          </a:p>
          <a:p>
            <a:pPr marL="288925" marR="0" lvl="2" indent="1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Human Trafficking </a:t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requires that the </a:t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person has been </a:t>
            </a: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forced </a:t>
            </a:r>
            <a:b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to provide sexual </a:t>
            </a:r>
            <a:b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services for profit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. </a:t>
            </a:r>
          </a:p>
          <a:p>
            <a:pPr marL="288925" marR="0" lvl="2" indent="1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If other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factors are </a:t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present, sexual assault               can be a type of control in 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           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a trafficking scenario.</a:t>
            </a:r>
          </a:p>
          <a:p>
            <a:pPr marL="396875" marR="0" lvl="0" indent="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Human Trafficking 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vs. Prostitution</a:t>
            </a:r>
          </a:p>
          <a:p>
            <a:pPr marL="396875" marR="0" lvl="1" indent="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Human Trafficking requires that the victim has been </a:t>
            </a:r>
            <a:r>
              <a:rPr lang="en-US" sz="1700" dirty="0" smtClean="0">
                <a:latin typeface="Georgia"/>
                <a:cs typeface="Georgia"/>
              </a:rPr>
              <a:t>compelled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to prostitute through force, fraud or coercion. The profit is often taken by the </a:t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trafficker.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Notebo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676400" y="3505200"/>
            <a:ext cx="31242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Georgia"/>
                <a:cs typeface="Georgia"/>
              </a:rPr>
              <a:t>If you believe someone is a victim of Human Trafficking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219200"/>
            <a:ext cx="3352800" cy="4876800"/>
          </a:xfrm>
        </p:spPr>
        <p:txBody>
          <a:bodyPr rtlCol="0">
            <a:normAutofit/>
          </a:bodyPr>
          <a:lstStyle/>
          <a:p>
            <a:pPr marL="57150" indent="-3175" eaLnBrk="1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800" dirty="0" smtClean="0">
                <a:latin typeface="Georgia"/>
                <a:cs typeface="Georgia"/>
              </a:rPr>
              <a:t>If a crime is in progress </a:t>
            </a:r>
            <a:br>
              <a:rPr lang="en-US" sz="1800" dirty="0" smtClean="0">
                <a:latin typeface="Georgia"/>
                <a:cs typeface="Georgia"/>
              </a:rPr>
            </a:br>
            <a:r>
              <a:rPr lang="en-US" sz="1800" dirty="0" smtClean="0">
                <a:latin typeface="Georgia"/>
                <a:cs typeface="Georgia"/>
              </a:rPr>
              <a:t>or there’s immediate </a:t>
            </a:r>
            <a:br>
              <a:rPr lang="en-US" sz="1800" dirty="0" smtClean="0">
                <a:latin typeface="Georgia"/>
                <a:cs typeface="Georgia"/>
              </a:rPr>
            </a:br>
            <a:r>
              <a:rPr lang="en-US" sz="1800" dirty="0" smtClean="0">
                <a:latin typeface="Georgia"/>
                <a:cs typeface="Georgia"/>
              </a:rPr>
              <a:t>danger, call </a:t>
            </a:r>
            <a:r>
              <a:rPr lang="en-US" sz="1800" b="1" dirty="0" smtClean="0">
                <a:latin typeface="Georgia"/>
                <a:cs typeface="Georgia"/>
              </a:rPr>
              <a:t>911.</a:t>
            </a:r>
          </a:p>
          <a:p>
            <a:pPr marL="57150" indent="-3175" eaLnBrk="1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800" dirty="0" smtClean="0">
                <a:latin typeface="Georgia"/>
                <a:cs typeface="Georgia"/>
              </a:rPr>
              <a:t>Indianapolis Trafficked Persons Assistance </a:t>
            </a:r>
            <a:br>
              <a:rPr lang="en-US" sz="1800" dirty="0" smtClean="0">
                <a:latin typeface="Georgia"/>
                <a:cs typeface="Georgia"/>
              </a:rPr>
            </a:br>
            <a:r>
              <a:rPr lang="en-US" sz="1800" dirty="0" smtClean="0">
                <a:latin typeface="Georgia"/>
                <a:cs typeface="Georgia"/>
              </a:rPr>
              <a:t>Program 24-hour hotline:      </a:t>
            </a:r>
            <a:r>
              <a:rPr lang="en-US" sz="1800" b="1" dirty="0" smtClean="0">
                <a:latin typeface="Georgia"/>
                <a:cs typeface="Georgia"/>
              </a:rPr>
              <a:t>1-800-928-6403</a:t>
            </a:r>
          </a:p>
          <a:p>
            <a:pPr marL="57150" indent="-3175" eaLnBrk="1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800" dirty="0" smtClean="0">
                <a:latin typeface="Georgia"/>
                <a:cs typeface="Georgia"/>
              </a:rPr>
              <a:t>National Human Trafficking Resource Center Hotline Number </a:t>
            </a:r>
            <a:r>
              <a:rPr lang="en-US" sz="1800" b="1" dirty="0" smtClean="0">
                <a:latin typeface="Georgia"/>
                <a:cs typeface="Georgia"/>
              </a:rPr>
              <a:t>1-888-3737-888</a:t>
            </a:r>
            <a:endParaRPr lang="en-US" sz="1800" dirty="0" smtClean="0">
              <a:latin typeface="Georgia"/>
              <a:cs typeface="Georgia"/>
            </a:endParaRPr>
          </a:p>
        </p:txBody>
      </p:sp>
      <p:pic>
        <p:nvPicPr>
          <p:cNvPr id="8" name="Picture 7" descr="silhouettegirl.jpg"/>
          <p:cNvPicPr>
            <a:picLocks noChangeAspect="1"/>
          </p:cNvPicPr>
          <p:nvPr/>
        </p:nvPicPr>
        <p:blipFill>
          <a:blip r:embed="rId4" cstate="print"/>
          <a:srcRect r="21088" b="24490"/>
          <a:stretch>
            <a:fillRect/>
          </a:stretch>
        </p:blipFill>
        <p:spPr>
          <a:xfrm rot="21302207">
            <a:off x="651219" y="90305"/>
            <a:ext cx="2209800" cy="2819400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9" name="Picture 8" descr="victim.png"/>
          <p:cNvPicPr>
            <a:picLocks noChangeAspect="1"/>
          </p:cNvPicPr>
          <p:nvPr/>
        </p:nvPicPr>
        <p:blipFill>
          <a:blip r:embed="rId5" cstate="print"/>
          <a:srcRect r="46000"/>
          <a:stretch>
            <a:fillRect/>
          </a:stretch>
        </p:blipFill>
        <p:spPr>
          <a:xfrm rot="188342">
            <a:off x="2859583" y="990600"/>
            <a:ext cx="2057400" cy="1524000"/>
          </a:xfrm>
          <a:prstGeom prst="rect">
            <a:avLst/>
          </a:prstGeom>
        </p:spPr>
      </p:pic>
      <p:pic>
        <p:nvPicPr>
          <p:cNvPr id="11" name="Picture 10" descr="victim.png"/>
          <p:cNvPicPr>
            <a:picLocks noChangeAspect="1"/>
          </p:cNvPicPr>
          <p:nvPr/>
        </p:nvPicPr>
        <p:blipFill>
          <a:blip r:embed="rId5" cstate="print"/>
          <a:srcRect l="54000"/>
          <a:stretch>
            <a:fillRect/>
          </a:stretch>
        </p:blipFill>
        <p:spPr>
          <a:xfrm rot="188342">
            <a:off x="3164383" y="1371600"/>
            <a:ext cx="1752600" cy="1524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295400"/>
            <a:ext cx="3810000" cy="5029200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1200"/>
              </a:spcAft>
              <a:buNone/>
            </a:pPr>
            <a:r>
              <a:rPr lang="en-US" sz="2900" b="1" i="1" dirty="0" smtClean="0">
                <a:latin typeface="Georgia"/>
                <a:cs typeface="Georgia"/>
              </a:rPr>
              <a:t>The Julian Center and Exodus Refugee Immigration Inc. partner to administer a Trafficked Persons Assistance Program. This program offers: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Case management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Emergency housing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Legal services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Safety planning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Counseling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Immigration aid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Medical assistance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Food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Clothing</a:t>
            </a:r>
          </a:p>
          <a:p>
            <a:pPr>
              <a:spcAft>
                <a:spcPts val="1200"/>
              </a:spcAft>
            </a:pPr>
            <a:r>
              <a:rPr lang="en-US" sz="2400" i="1" dirty="0" smtClean="0">
                <a:latin typeface="Georgia"/>
                <a:cs typeface="Georgia"/>
              </a:rPr>
              <a:t>Job training</a:t>
            </a:r>
          </a:p>
          <a:p>
            <a:pPr marL="234950" indent="-173038" eaLnBrk="1" hangingPunct="1">
              <a:spcBef>
                <a:spcPct val="0"/>
              </a:spcBef>
              <a:spcAft>
                <a:spcPts val="1800"/>
              </a:spcAft>
              <a:buNone/>
            </a:pPr>
            <a:endParaRPr lang="en-US" sz="2400" i="1" dirty="0" smtClean="0">
              <a:latin typeface="Georgia"/>
              <a:cs typeface="Georgia"/>
            </a:endParaRPr>
          </a:p>
        </p:txBody>
      </p:sp>
      <p:pic>
        <p:nvPicPr>
          <p:cNvPr id="7" name="Picture 6" descr="theres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79679">
            <a:off x="1868539" y="292928"/>
            <a:ext cx="3618049" cy="10460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447800"/>
            <a:ext cx="4038600" cy="3733800"/>
          </a:xfrm>
        </p:spPr>
        <p:txBody>
          <a:bodyPr rtlCol="0">
            <a:noAutofit/>
          </a:bodyPr>
          <a:lstStyle/>
          <a:p>
            <a:pPr marL="115888" indent="1588" eaLnBrk="1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800" b="1" dirty="0" smtClean="0">
                <a:latin typeface="Georgia"/>
                <a:cs typeface="Georgia"/>
              </a:rPr>
              <a:t>Human trafficking is in our community and growing.</a:t>
            </a:r>
          </a:p>
          <a:p>
            <a:pPr marL="115888" indent="1588" eaLnBrk="1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800" b="1" dirty="0" smtClean="0">
                <a:latin typeface="Georgia"/>
                <a:cs typeface="Georgia"/>
              </a:rPr>
              <a:t>Victims of trafficking may be foreign-born or U.S. citizens.</a:t>
            </a:r>
          </a:p>
          <a:p>
            <a:pPr marL="115888" indent="1588" eaLnBrk="1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800" b="1" dirty="0" smtClean="0">
                <a:latin typeface="Georgia"/>
                <a:cs typeface="Georgia"/>
              </a:rPr>
              <a:t>The AVERAGE age of entry into commercial sex is 12-14. </a:t>
            </a:r>
            <a:r>
              <a:rPr lang="en-US" sz="1000" b="1" dirty="0" smtClean="0">
                <a:latin typeface="Georgia"/>
                <a:cs typeface="Georgia"/>
              </a:rPr>
              <a:t>(1)</a:t>
            </a:r>
          </a:p>
          <a:p>
            <a:pPr marL="115888" indent="1588" eaLnBrk="1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800" b="1" dirty="0" smtClean="0">
                <a:latin typeface="Georgia"/>
                <a:cs typeface="Georgia"/>
              </a:rPr>
              <a:t>We have failed to protect these children. </a:t>
            </a:r>
          </a:p>
          <a:p>
            <a:pPr marL="115888" indent="1588" eaLnBrk="1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800" b="1" dirty="0" smtClean="0">
                <a:latin typeface="Georgia"/>
                <a:cs typeface="Georgia"/>
              </a:rPr>
              <a:t>They could be my daughter, my sister, my brother.</a:t>
            </a:r>
          </a:p>
        </p:txBody>
      </p:sp>
      <p:pic>
        <p:nvPicPr>
          <p:cNvPr id="7" name="Picture 6" descr="whyica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34593">
            <a:off x="2026863" y="393754"/>
            <a:ext cx="3276600" cy="1310640"/>
          </a:xfrm>
          <a:prstGeom prst="rect">
            <a:avLst/>
          </a:prstGeom>
        </p:spPr>
      </p:pic>
      <p:pic>
        <p:nvPicPr>
          <p:cNvPr id="9" name="Picture 8" descr="eyelook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2209800"/>
            <a:ext cx="2733174" cy="35814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57600" y="6211669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arenR"/>
            </a:pPr>
            <a:r>
              <a:rPr lang="en-US" sz="900" i="1" dirty="0" smtClean="0"/>
              <a:t>Child Prostitution</a:t>
            </a:r>
            <a:r>
              <a:rPr lang="en-US" sz="900" dirty="0" smtClean="0"/>
              <a:t>, </a:t>
            </a:r>
            <a:r>
              <a:rPr lang="en-US" sz="900" cap="small" dirty="0" smtClean="0"/>
              <a:t>U.S. Dept. of Justice, CEOS</a:t>
            </a:r>
            <a:r>
              <a:rPr lang="en-US" sz="900" dirty="0" smtClean="0"/>
              <a:t>, http://www.justice.gov/criminal/ceos/prostitution.html (last visited Jan. 13, 2012); </a:t>
            </a:r>
            <a:r>
              <a:rPr lang="en-US" sz="900" i="1" dirty="0" smtClean="0"/>
              <a:t>see also</a:t>
            </a:r>
            <a:r>
              <a:rPr lang="en-US" sz="900" dirty="0" smtClean="0"/>
              <a:t> U.S. Children are Victims of Sex Trafficking (April 2008), </a:t>
            </a:r>
            <a:r>
              <a:rPr lang="en-US" sz="900" cap="small" dirty="0" smtClean="0"/>
              <a:t>humantrafficking.org</a:t>
            </a:r>
            <a:r>
              <a:rPr lang="en-US" sz="900" dirty="0" smtClean="0"/>
              <a:t>, http://www.humantrafficking.org/updates/801.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600200"/>
            <a:ext cx="3810000" cy="4648200"/>
          </a:xfrm>
        </p:spPr>
        <p:txBody>
          <a:bodyPr>
            <a:normAutofit fontScale="62500" lnSpcReduction="20000"/>
          </a:bodyPr>
          <a:lstStyle/>
          <a:p>
            <a:pPr marL="234950" indent="-173038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880" b="1" dirty="0" smtClean="0">
                <a:latin typeface="Georgia"/>
                <a:cs typeface="Georgia"/>
              </a:rPr>
              <a:t>Talk about it. </a:t>
            </a:r>
            <a:br>
              <a:rPr lang="en-US" sz="2880" b="1" dirty="0" smtClean="0">
                <a:latin typeface="Georgia"/>
                <a:cs typeface="Georgia"/>
              </a:rPr>
            </a:br>
            <a:r>
              <a:rPr lang="en-US" sz="1280" b="1" dirty="0" smtClean="0">
                <a:latin typeface="Georgia"/>
                <a:cs typeface="Georgia"/>
              </a:rPr>
              <a:t/>
            </a:r>
            <a:br>
              <a:rPr lang="en-US" sz="1280" b="1" dirty="0" smtClean="0">
                <a:latin typeface="Georgia"/>
                <a:cs typeface="Georgia"/>
              </a:rPr>
            </a:br>
            <a:r>
              <a:rPr lang="en-US" sz="2400" dirty="0" smtClean="0">
                <a:latin typeface="Georgia"/>
                <a:cs typeface="Georgia"/>
              </a:rPr>
              <a:t>Talk to your friends about the fact that there is a direct connection between prostitution, lap dancing and strip clubs and </a:t>
            </a:r>
            <a:r>
              <a:rPr lang="en-US" sz="2400" b="1" dirty="0" smtClean="0">
                <a:latin typeface="Georgia"/>
                <a:cs typeface="Georgia"/>
              </a:rPr>
              <a:t>missing and exploited children</a:t>
            </a:r>
            <a:r>
              <a:rPr lang="en-US" sz="2400" dirty="0" smtClean="0">
                <a:latin typeface="Georgia"/>
                <a:cs typeface="Georgia"/>
              </a:rPr>
              <a:t>.</a:t>
            </a:r>
            <a:br>
              <a:rPr lang="en-US" sz="2400" dirty="0" smtClean="0">
                <a:latin typeface="Georgia"/>
                <a:cs typeface="Georgia"/>
              </a:rPr>
            </a:br>
            <a:r>
              <a:rPr lang="en-US" sz="2400" dirty="0" smtClean="0">
                <a:latin typeface="Georgia"/>
                <a:cs typeface="Georgia"/>
              </a:rPr>
              <a:t/>
            </a:r>
            <a:br>
              <a:rPr lang="en-US" sz="2400" dirty="0" smtClean="0">
                <a:latin typeface="Georgia"/>
                <a:cs typeface="Georgia"/>
              </a:rPr>
            </a:br>
            <a:r>
              <a:rPr lang="en-US" sz="2400" dirty="0" smtClean="0">
                <a:latin typeface="Georgia"/>
                <a:cs typeface="Georgia"/>
              </a:rPr>
              <a:t>In interviews, Johns admit that they would be deterred from buying sex if they were </a:t>
            </a:r>
            <a:r>
              <a:rPr lang="en-US" sz="2400" b="1" dirty="0" smtClean="0">
                <a:latin typeface="Georgia"/>
                <a:cs typeface="Georgia"/>
              </a:rPr>
              <a:t>held criminally and socially accountable</a:t>
            </a:r>
            <a:r>
              <a:rPr lang="en-US" sz="2400" dirty="0" smtClean="0">
                <a:latin typeface="Georgia"/>
                <a:cs typeface="Georgia"/>
              </a:rPr>
              <a:t>.  </a:t>
            </a:r>
            <a:endParaRPr lang="en-US" sz="2400" b="1" dirty="0" smtClean="0">
              <a:latin typeface="Georgia"/>
              <a:cs typeface="Georgia"/>
            </a:endParaRPr>
          </a:p>
          <a:p>
            <a:pPr marL="234950" indent="-173038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2880" b="1" dirty="0" smtClean="0">
                <a:latin typeface="Georgia"/>
                <a:cs typeface="Georgia"/>
              </a:rPr>
              <a:t>Speak out. </a:t>
            </a:r>
            <a:br>
              <a:rPr lang="en-US" sz="2880" b="1" dirty="0" smtClean="0">
                <a:latin typeface="Georgia"/>
                <a:cs typeface="Georgia"/>
              </a:rPr>
            </a:br>
            <a:r>
              <a:rPr lang="en-US" sz="1280" dirty="0" smtClean="0">
                <a:latin typeface="Georgia"/>
                <a:cs typeface="Georgia"/>
              </a:rPr>
              <a:t/>
            </a:r>
            <a:br>
              <a:rPr lang="en-US" sz="1280" dirty="0" smtClean="0">
                <a:latin typeface="Georgia"/>
                <a:cs typeface="Georgia"/>
              </a:rPr>
            </a:br>
            <a:r>
              <a:rPr lang="en-US" sz="2400" dirty="0" smtClean="0">
                <a:latin typeface="Georgia"/>
                <a:cs typeface="Georgia"/>
              </a:rPr>
              <a:t>Don’t tolerate or use the lingo. When prostitution is portrayed as a choice</a:t>
            </a:r>
            <a:br>
              <a:rPr lang="en-US" sz="2400" dirty="0" smtClean="0">
                <a:latin typeface="Georgia"/>
                <a:cs typeface="Georgia"/>
              </a:rPr>
            </a:br>
            <a:r>
              <a:rPr lang="en-US" sz="2400" dirty="0" smtClean="0">
                <a:latin typeface="Georgia"/>
                <a:cs typeface="Georgia"/>
              </a:rPr>
              <a:t>or  “funny” in movies, </a:t>
            </a:r>
            <a:r>
              <a:rPr lang="en-US" sz="2400" b="1" dirty="0" smtClean="0">
                <a:latin typeface="Georgia"/>
                <a:cs typeface="Georgia"/>
              </a:rPr>
              <a:t>talk about the reality</a:t>
            </a:r>
            <a:r>
              <a:rPr lang="en-US" sz="2400" dirty="0" smtClean="0">
                <a:latin typeface="Georgia"/>
                <a:cs typeface="Georgia"/>
              </a:rPr>
              <a:t>. Don’t glorify the “pimp” culture.</a:t>
            </a:r>
            <a:r>
              <a:rPr lang="en-US" sz="2400" b="1" dirty="0" smtClean="0">
                <a:latin typeface="Georgia"/>
                <a:cs typeface="Georgia"/>
              </a:rPr>
              <a:t/>
            </a:r>
            <a:br>
              <a:rPr lang="en-US" sz="2400" b="1" dirty="0" smtClean="0">
                <a:latin typeface="Georgia"/>
                <a:cs typeface="Georgia"/>
              </a:rPr>
            </a:br>
            <a:r>
              <a:rPr lang="en-US" sz="2400" b="1" dirty="0" smtClean="0">
                <a:latin typeface="Georgia"/>
                <a:cs typeface="Georgia"/>
              </a:rPr>
              <a:t/>
            </a:r>
            <a:br>
              <a:rPr lang="en-US" sz="2400" b="1" dirty="0" smtClean="0">
                <a:latin typeface="Georgia"/>
                <a:cs typeface="Georgia"/>
              </a:rPr>
            </a:br>
            <a:r>
              <a:rPr lang="en-US" sz="2400" dirty="0" smtClean="0">
                <a:latin typeface="Georgia"/>
                <a:cs typeface="Georgia"/>
              </a:rPr>
              <a:t>Share these facts with others. </a:t>
            </a:r>
            <a:br>
              <a:rPr lang="en-US" sz="2400" dirty="0" smtClean="0">
                <a:latin typeface="Georgia"/>
                <a:cs typeface="Georgia"/>
              </a:rPr>
            </a:br>
            <a:r>
              <a:rPr lang="en-US" sz="2400" dirty="0" smtClean="0">
                <a:latin typeface="Georgia"/>
                <a:cs typeface="Georgia"/>
              </a:rPr>
              <a:t/>
            </a:r>
            <a:br>
              <a:rPr lang="en-US" sz="2400" dirty="0" smtClean="0">
                <a:latin typeface="Georgia"/>
                <a:cs typeface="Georgia"/>
              </a:rPr>
            </a:br>
            <a:r>
              <a:rPr lang="en-US" sz="2400" dirty="0" smtClean="0">
                <a:latin typeface="Georgia"/>
                <a:cs typeface="Georgia"/>
              </a:rPr>
              <a:t/>
            </a:r>
            <a:br>
              <a:rPr lang="en-US" sz="2400" dirty="0" smtClean="0">
                <a:latin typeface="Georgia"/>
                <a:cs typeface="Georgia"/>
              </a:rPr>
            </a:br>
            <a:endParaRPr lang="en-US" sz="2400" i="1" dirty="0" smtClean="0">
              <a:latin typeface="Georgia"/>
              <a:cs typeface="Georgia"/>
            </a:endParaRPr>
          </a:p>
        </p:txBody>
      </p:sp>
      <p:pic>
        <p:nvPicPr>
          <p:cNvPr id="7" name="Picture 6" descr="whatyoucand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65237">
            <a:off x="1816899" y="484278"/>
            <a:ext cx="3765408" cy="15061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14400" y="3643696"/>
            <a:ext cx="6400800" cy="62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00" b="1" dirty="0" smtClean="0">
                <a:latin typeface="Georgia"/>
                <a:cs typeface="Georgia"/>
              </a:rPr>
              <a:t>Do </a:t>
            </a:r>
            <a:r>
              <a:rPr lang="en-US" sz="1900" b="1" dirty="0">
                <a:latin typeface="Georgia"/>
                <a:cs typeface="Georgia"/>
              </a:rPr>
              <a:t>you know the FACTS on human trafficking</a:t>
            </a:r>
            <a:r>
              <a:rPr lang="en-US" sz="1900" b="1" dirty="0" smtClean="0">
                <a:latin typeface="Georgia"/>
                <a:cs typeface="Georgia"/>
              </a:rPr>
              <a:t>…</a:t>
            </a:r>
            <a:br>
              <a:rPr lang="en-US" sz="1900" b="1" dirty="0" smtClean="0">
                <a:latin typeface="Georgia"/>
                <a:cs typeface="Georgia"/>
              </a:rPr>
            </a:br>
            <a:endParaRPr lang="en-US" sz="1900" b="1" dirty="0">
              <a:latin typeface="Georgia"/>
              <a:cs typeface="Georgia"/>
            </a:endParaRPr>
          </a:p>
        </p:txBody>
      </p:sp>
      <p:pic>
        <p:nvPicPr>
          <p:cNvPr id="8" name="Picture 7" descr="destroyi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609600"/>
            <a:ext cx="5562600" cy="3059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1300" y="528834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B51511"/>
                </a:solidFill>
                <a:latin typeface="Georgia"/>
                <a:cs typeface="Georgia"/>
              </a:rPr>
              <a:t>Or just the Myths?</a:t>
            </a:r>
            <a:endParaRPr lang="en-US" sz="4800" b="1" dirty="0">
              <a:solidFill>
                <a:srgbClr val="B51511"/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928E-6 -0.07776 L 1.13928E-6 -2.98079E-6 " pathEditMode="relative" ptsTypes="AA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5" grpId="1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219200"/>
            <a:ext cx="3810000" cy="5181600"/>
          </a:xfrm>
        </p:spPr>
        <p:txBody>
          <a:bodyPr>
            <a:normAutofit fontScale="47500" lnSpcReduction="20000"/>
          </a:bodyPr>
          <a:lstStyle/>
          <a:p>
            <a:pPr marL="234950" indent="-173038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3800" b="1" dirty="0" smtClean="0">
                <a:latin typeface="Georgia"/>
                <a:cs typeface="Georgia"/>
              </a:rPr>
              <a:t>Commit to not participating in the commercial sex industry.</a:t>
            </a:r>
            <a:r>
              <a:rPr lang="en-US" sz="2880" b="1" dirty="0" smtClean="0">
                <a:latin typeface="Georgia"/>
                <a:cs typeface="Georgia"/>
              </a:rPr>
              <a:t/>
            </a:r>
            <a:br>
              <a:rPr lang="en-US" sz="2880" b="1" dirty="0" smtClean="0">
                <a:latin typeface="Georgia"/>
                <a:cs typeface="Georgia"/>
              </a:rPr>
            </a:br>
            <a:r>
              <a:rPr lang="en-US" sz="1280" b="1" dirty="0" smtClean="0">
                <a:latin typeface="Georgia"/>
                <a:cs typeface="Georgia"/>
              </a:rPr>
              <a:t/>
            </a:r>
            <a:br>
              <a:rPr lang="en-US" sz="1280" b="1" dirty="0" smtClean="0">
                <a:latin typeface="Georgia"/>
                <a:cs typeface="Georgia"/>
              </a:rPr>
            </a:br>
            <a:r>
              <a:rPr lang="en-US" sz="2900" dirty="0" smtClean="0">
                <a:latin typeface="Georgia"/>
                <a:cs typeface="Georgia"/>
              </a:rPr>
              <a:t>Take the Pledge:</a:t>
            </a:r>
          </a:p>
          <a:p>
            <a:pPr marL="635000" lvl="1" indent="-173038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700" dirty="0" smtClean="0">
                <a:latin typeface="Georgia"/>
                <a:cs typeface="Georgia"/>
              </a:rPr>
              <a:t>To not purchase or participate in prostitution or the commercial sex industry</a:t>
            </a:r>
          </a:p>
          <a:p>
            <a:pPr marL="635000" lvl="1" indent="-173038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700" dirty="0" smtClean="0">
                <a:latin typeface="Georgia"/>
                <a:cs typeface="Georgia"/>
              </a:rPr>
              <a:t>To hold friends accountable and demand their respect for women and children</a:t>
            </a:r>
          </a:p>
          <a:p>
            <a:pPr marL="635000" lvl="1" indent="-173038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700" dirty="0" smtClean="0">
                <a:latin typeface="Georgia"/>
                <a:cs typeface="Georgia"/>
              </a:rPr>
              <a:t>To take action on behalf of those vulnerable to sex trafficking</a:t>
            </a:r>
            <a:endParaRPr lang="en-US" sz="2700" b="1" dirty="0" smtClean="0">
              <a:latin typeface="Georgia"/>
              <a:cs typeface="Georgia"/>
            </a:endParaRPr>
          </a:p>
          <a:p>
            <a:pPr marL="234950" indent="-173038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3800" b="1" dirty="0" smtClean="0">
                <a:latin typeface="Georgia"/>
                <a:cs typeface="Georgia"/>
              </a:rPr>
              <a:t>Take part in creating cultural change.</a:t>
            </a:r>
          </a:p>
          <a:p>
            <a:pPr marL="635000" lvl="1" indent="-173038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2700" dirty="0" smtClean="0">
                <a:latin typeface="Georgia"/>
                <a:cs typeface="Georgia"/>
              </a:rPr>
              <a:t>Encourage education for youth on topics such as healthy relationships, self-identity, life skills…</a:t>
            </a:r>
          </a:p>
          <a:p>
            <a:pPr marL="635000" lvl="1" indent="-173038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2700" dirty="0" smtClean="0">
                <a:latin typeface="Georgia"/>
                <a:cs typeface="Georgia"/>
              </a:rPr>
              <a:t>Support local organizations that serve victims of human trafficking</a:t>
            </a:r>
          </a:p>
          <a:p>
            <a:pPr marL="635000" lvl="1" indent="-173038" eaLnBrk="1" hangingPunct="1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3200" b="1" i="1" dirty="0" smtClean="0">
                <a:latin typeface="Georgia"/>
                <a:cs typeface="Georgia"/>
              </a:rPr>
              <a:t>Only we can change the culture of toleration of human trafficking.</a:t>
            </a:r>
            <a:endParaRPr lang="en-US" sz="3200" i="1" dirty="0" smtClean="0">
              <a:latin typeface="Georgia"/>
              <a:cs typeface="Georgia"/>
            </a:endParaRPr>
          </a:p>
        </p:txBody>
      </p:sp>
      <p:pic>
        <p:nvPicPr>
          <p:cNvPr id="7" name="Picture 6" descr="whatyoucand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65237">
            <a:off x="1816899" y="484278"/>
            <a:ext cx="3765408" cy="15061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1765280"/>
            <a:ext cx="3505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>
                <a:latin typeface="Georgia"/>
                <a:cs typeface="Georgia"/>
              </a:rPr>
              <a:t>The Julian Center</a:t>
            </a:r>
            <a:endParaRPr lang="en-US" sz="1600" b="1" i="1" dirty="0" smtClean="0">
              <a:latin typeface="Georgia"/>
              <a:cs typeface="Georgia"/>
            </a:endParaRPr>
          </a:p>
          <a:p>
            <a:pPr>
              <a:defRPr/>
            </a:pPr>
            <a:endParaRPr lang="en-US" sz="800" b="1" dirty="0" smtClean="0">
              <a:latin typeface="Georgia"/>
              <a:cs typeface="Georgia"/>
            </a:endParaRPr>
          </a:p>
          <a:p>
            <a:pPr>
              <a:defRPr/>
            </a:pPr>
            <a:r>
              <a:rPr lang="en-US" sz="1600" b="1" dirty="0" smtClean="0">
                <a:latin typeface="Georgia"/>
                <a:cs typeface="Georgia"/>
              </a:rPr>
              <a:t>2011 </a:t>
            </a:r>
            <a:r>
              <a:rPr lang="en-US" sz="1600" b="1" dirty="0">
                <a:latin typeface="Georgia"/>
                <a:cs typeface="Georgia"/>
              </a:rPr>
              <a:t>North Meridian </a:t>
            </a:r>
            <a:r>
              <a:rPr lang="en-US" sz="1600" b="1" dirty="0" smtClean="0">
                <a:latin typeface="Georgia"/>
                <a:cs typeface="Georgia"/>
              </a:rPr>
              <a:t>St.</a:t>
            </a:r>
            <a:endParaRPr lang="en-US" sz="1600" b="1" dirty="0">
              <a:latin typeface="Georgia"/>
              <a:cs typeface="Georgia"/>
            </a:endParaRPr>
          </a:p>
          <a:p>
            <a:pPr>
              <a:defRPr/>
            </a:pPr>
            <a:r>
              <a:rPr lang="en-US" sz="1600" b="1" dirty="0">
                <a:latin typeface="Georgia"/>
                <a:cs typeface="Georgia"/>
              </a:rPr>
              <a:t>Indianapolis, IN 46202 </a:t>
            </a:r>
          </a:p>
          <a:p>
            <a:pPr>
              <a:defRPr/>
            </a:pPr>
            <a:r>
              <a:rPr lang="en-US" sz="1600" b="1" dirty="0">
                <a:latin typeface="Georgia"/>
                <a:cs typeface="Georgia"/>
              </a:rPr>
              <a:t>(317) 941-2200</a:t>
            </a:r>
          </a:p>
          <a:p>
            <a:pPr>
              <a:defRPr/>
            </a:pPr>
            <a:r>
              <a:rPr lang="en-US" sz="1600" b="1" u="sng" dirty="0" err="1">
                <a:solidFill>
                  <a:srgbClr val="B51511"/>
                </a:solidFill>
                <a:latin typeface="Georgia"/>
                <a:cs typeface="Georgia"/>
              </a:rPr>
              <a:t>www.juliancenter.org</a:t>
            </a:r>
            <a:endParaRPr lang="en-US" sz="1600" b="1" u="sng" dirty="0" smtClean="0">
              <a:solidFill>
                <a:srgbClr val="B51511"/>
              </a:solidFill>
              <a:latin typeface="Georgia"/>
              <a:cs typeface="Georgia"/>
            </a:endParaRPr>
          </a:p>
          <a:p>
            <a:pPr>
              <a:defRPr/>
            </a:pPr>
            <a:endParaRPr lang="en-US" sz="1600" b="1" dirty="0" smtClean="0">
              <a:latin typeface="Georgia"/>
              <a:cs typeface="Georgia"/>
            </a:endParaRPr>
          </a:p>
          <a:p>
            <a:pPr>
              <a:defRPr/>
            </a:pPr>
            <a:r>
              <a:rPr lang="en-US" sz="1600" b="1" i="1" dirty="0">
                <a:latin typeface="Georgia"/>
                <a:cs typeface="Georgia"/>
              </a:rPr>
              <a:t>Exodus Refugee</a:t>
            </a:r>
            <a:r>
              <a:rPr lang="en-US" sz="1600" b="1" i="1" dirty="0" smtClean="0">
                <a:latin typeface="Georgia"/>
                <a:cs typeface="Georgia"/>
              </a:rPr>
              <a:t> </a:t>
            </a:r>
            <a:br>
              <a:rPr lang="en-US" sz="1600" b="1" i="1" dirty="0" smtClean="0">
                <a:latin typeface="Georgia"/>
                <a:cs typeface="Georgia"/>
              </a:rPr>
            </a:br>
            <a:r>
              <a:rPr lang="en-US" sz="1600" b="1" i="1" dirty="0" smtClean="0">
                <a:latin typeface="Georgia"/>
                <a:cs typeface="Georgia"/>
              </a:rPr>
              <a:t>Immigration </a:t>
            </a:r>
            <a:r>
              <a:rPr lang="en-US" sz="1600" b="1" i="1" dirty="0">
                <a:latin typeface="Georgia"/>
                <a:cs typeface="Georgia"/>
              </a:rPr>
              <a:t>Inc.</a:t>
            </a:r>
            <a:endParaRPr lang="en-US" sz="1600" b="1" i="1" dirty="0" smtClean="0">
              <a:latin typeface="Georgia"/>
              <a:cs typeface="Georgia"/>
            </a:endParaRPr>
          </a:p>
          <a:p>
            <a:pPr>
              <a:defRPr/>
            </a:pPr>
            <a:endParaRPr lang="fr-FR" sz="800" b="1" dirty="0" smtClean="0">
              <a:latin typeface="Georgia"/>
              <a:cs typeface="Georgia"/>
            </a:endParaRPr>
          </a:p>
          <a:p>
            <a:pPr>
              <a:defRPr/>
            </a:pPr>
            <a:r>
              <a:rPr lang="fr-FR" sz="1600" b="1" dirty="0" smtClean="0">
                <a:latin typeface="Georgia"/>
                <a:cs typeface="Georgia"/>
              </a:rPr>
              <a:t>1125 </a:t>
            </a:r>
            <a:r>
              <a:rPr lang="fr-FR" sz="1600" b="1" dirty="0">
                <a:latin typeface="Georgia"/>
                <a:cs typeface="Georgia"/>
              </a:rPr>
              <a:t>Brookside Ave, Suite C9</a:t>
            </a:r>
          </a:p>
          <a:p>
            <a:pPr>
              <a:defRPr/>
            </a:pPr>
            <a:r>
              <a:rPr lang="en-US" sz="1600" b="1" dirty="0">
                <a:latin typeface="Georgia"/>
                <a:cs typeface="Georgia"/>
              </a:rPr>
              <a:t>Indianapolis, IN 46202</a:t>
            </a:r>
          </a:p>
          <a:p>
            <a:pPr>
              <a:defRPr/>
            </a:pPr>
            <a:r>
              <a:rPr lang="en-US" sz="1600" b="1" dirty="0">
                <a:latin typeface="Georgia"/>
                <a:cs typeface="Georgia"/>
              </a:rPr>
              <a:t>(317) 921-0836</a:t>
            </a:r>
          </a:p>
          <a:p>
            <a:pPr>
              <a:defRPr/>
            </a:pPr>
            <a:r>
              <a:rPr lang="en-US" sz="1600" b="1" u="sng" dirty="0">
                <a:solidFill>
                  <a:srgbClr val="B51511"/>
                </a:solidFill>
                <a:latin typeface="Georgia"/>
                <a:cs typeface="Georgia"/>
              </a:rPr>
              <a:t>www.exodusrefugee.org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1765280"/>
            <a:ext cx="2743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en-US" sz="1600" b="1" i="1" dirty="0" smtClean="0">
                <a:latin typeface="Georgia"/>
                <a:cs typeface="Georgia"/>
              </a:rPr>
              <a:t>Neighborhood Christian Legal Clinic</a:t>
            </a:r>
          </a:p>
          <a:p>
            <a:pPr eaLnBrk="1" hangingPunct="1">
              <a:buFontTx/>
              <a:buNone/>
              <a:defRPr/>
            </a:pPr>
            <a:endParaRPr lang="en-US" sz="800" b="1" dirty="0" smtClean="0">
              <a:latin typeface="Georgia"/>
              <a:cs typeface="Georgia"/>
            </a:endParaRPr>
          </a:p>
          <a:p>
            <a:pPr eaLnBrk="1" hangingPunct="1">
              <a:buFontTx/>
              <a:buNone/>
              <a:defRPr/>
            </a:pPr>
            <a:r>
              <a:rPr lang="en-US" sz="1600" b="1" dirty="0" smtClean="0">
                <a:latin typeface="Georgia"/>
                <a:cs typeface="Georgia"/>
              </a:rPr>
              <a:t>3333 North Meridian St.</a:t>
            </a:r>
          </a:p>
          <a:p>
            <a:pPr eaLnBrk="1" hangingPunct="1">
              <a:buFontTx/>
              <a:buNone/>
              <a:defRPr/>
            </a:pPr>
            <a:r>
              <a:rPr lang="en-US" sz="1600" b="1" dirty="0" smtClean="0">
                <a:latin typeface="Georgia"/>
                <a:cs typeface="Georgia"/>
              </a:rPr>
              <a:t>Indianapolis, IN 46208</a:t>
            </a:r>
          </a:p>
          <a:p>
            <a:pPr eaLnBrk="1" hangingPunct="1">
              <a:buFontTx/>
              <a:buNone/>
              <a:defRPr/>
            </a:pPr>
            <a:r>
              <a:rPr lang="en-US" sz="1600" b="1" dirty="0" smtClean="0">
                <a:latin typeface="Georgia"/>
                <a:cs typeface="Georgia"/>
              </a:rPr>
              <a:t>(317) 429-4131      </a:t>
            </a:r>
            <a:r>
              <a:rPr lang="en-US" sz="1600" b="1" u="sng" dirty="0" smtClean="0">
                <a:solidFill>
                  <a:srgbClr val="B51511"/>
                </a:solidFill>
                <a:latin typeface="Georgia"/>
                <a:cs typeface="Georgia"/>
              </a:rPr>
              <a:t>nclegalclinic.org </a:t>
            </a:r>
          </a:p>
          <a:p>
            <a:pPr eaLnBrk="1" hangingPunct="1">
              <a:buFontTx/>
              <a:buNone/>
              <a:defRPr/>
            </a:pPr>
            <a:r>
              <a:rPr lang="en-US" sz="1600" b="1" spc="-150" dirty="0" smtClean="0">
                <a:latin typeface="Georgia"/>
                <a:cs typeface="Georgia"/>
              </a:rPr>
              <a:t>	</a:t>
            </a:r>
          </a:p>
          <a:p>
            <a:endParaRPr lang="en-US" sz="1600" b="1" dirty="0">
              <a:latin typeface="Georgia"/>
              <a:cs typeface="Georgia"/>
            </a:endParaRPr>
          </a:p>
        </p:txBody>
      </p:sp>
      <p:pic>
        <p:nvPicPr>
          <p:cNvPr id="8" name="Picture 7" descr="contac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304800"/>
            <a:ext cx="5715000" cy="2285999"/>
          </a:xfrm>
          <a:prstGeom prst="rect">
            <a:avLst/>
          </a:prstGeom>
          <a:effectLst>
            <a:outerShdw blurRad="50800" dist="38100" dir="2700000">
              <a:srgbClr val="FFFFFF">
                <a:alpha val="43000"/>
              </a:srgbClr>
            </a:outerShdw>
          </a:effectLst>
        </p:spPr>
      </p:pic>
      <p:pic>
        <p:nvPicPr>
          <p:cNvPr id="10" name="Picture 9" descr="colorfulh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68735">
            <a:off x="1969008" y="3581400"/>
            <a:ext cx="2602992" cy="3424238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219200"/>
            <a:ext cx="4191000" cy="5105400"/>
          </a:xfrm>
        </p:spPr>
        <p:txBody>
          <a:bodyPr>
            <a:normAutofit fontScale="92500"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2400" b="1" i="1" dirty="0" smtClean="0">
                <a:latin typeface="Georgia"/>
                <a:cs typeface="Georgia"/>
              </a:rPr>
              <a:t>We would like to thank </a:t>
            </a:r>
            <a:br>
              <a:rPr lang="en-US" sz="2400" b="1" i="1" dirty="0" smtClean="0">
                <a:latin typeface="Georgia"/>
                <a:cs typeface="Georgia"/>
              </a:rPr>
            </a:br>
            <a:endParaRPr lang="en-US" sz="800" b="1" i="1" dirty="0" smtClean="0">
              <a:latin typeface="Georgia"/>
              <a:cs typeface="Georgia"/>
            </a:endParaRPr>
          </a:p>
          <a:p>
            <a:pPr algn="ctr" eaLnBrk="1" hangingPunct="1">
              <a:lnSpc>
                <a:spcPct val="90000"/>
              </a:lnSpc>
              <a:buNone/>
            </a:pPr>
            <a:r>
              <a:rPr lang="en-US" sz="2800" dirty="0" smtClean="0">
                <a:latin typeface="Georgia"/>
                <a:cs typeface="Georgia"/>
              </a:rPr>
              <a:t>IPATH, Indiana Attorney General, Neighborhood Christian Legal Clinic, Exodus Refugee Immigration Inc, Freedom Network USA, Shared Hope, Polaris Project, LexisNexis and the Human Rights Center </a:t>
            </a:r>
          </a:p>
          <a:p>
            <a:pPr algn="ctr" eaLnBrk="1" hangingPunct="1">
              <a:lnSpc>
                <a:spcPct val="90000"/>
              </a:lnSpc>
              <a:buNone/>
            </a:pPr>
            <a:endParaRPr lang="en-US" sz="900" b="1" i="1" dirty="0" smtClean="0">
              <a:latin typeface="Georgia"/>
              <a:cs typeface="Georgia"/>
            </a:endParaRPr>
          </a:p>
          <a:p>
            <a:pPr algn="ctr" eaLnBrk="1" hangingPunct="1">
              <a:lnSpc>
                <a:spcPct val="90000"/>
              </a:lnSpc>
              <a:buNone/>
            </a:pPr>
            <a:r>
              <a:rPr lang="en-US" sz="2800" b="1" i="1" dirty="0" smtClean="0">
                <a:latin typeface="Georgia"/>
                <a:cs typeface="Georgia"/>
              </a:rPr>
              <a:t>	</a:t>
            </a:r>
            <a:r>
              <a:rPr lang="en-US" sz="2000" b="1" i="1" dirty="0" smtClean="0">
                <a:latin typeface="Georgia"/>
                <a:cs typeface="Georgia"/>
              </a:rPr>
              <a:t>for providing information for this presentation.</a:t>
            </a:r>
          </a:p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endParaRPr lang="en-US" sz="3000" dirty="0" smtClean="0">
              <a:latin typeface="Georgia"/>
              <a:cs typeface="Georgia"/>
            </a:endParaRPr>
          </a:p>
          <a:p>
            <a:pPr eaLnBrk="1" hangingPunct="1">
              <a:lnSpc>
                <a:spcPct val="90000"/>
              </a:lnSpc>
            </a:pPr>
            <a:endParaRPr lang="en-US" sz="3000" dirty="0" smtClean="0">
              <a:latin typeface="Georgia"/>
              <a:cs typeface="Georgia"/>
            </a:endParaRPr>
          </a:p>
        </p:txBody>
      </p:sp>
      <p:pic>
        <p:nvPicPr>
          <p:cNvPr id="7" name="Picture 6" descr="thank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500" y="304800"/>
            <a:ext cx="5715000" cy="2286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 mythF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Myt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-152400"/>
            <a:ext cx="9144000" cy="5029200"/>
          </a:xfrm>
          <a:prstGeom prst="rect">
            <a:avLst/>
          </a:prstGeom>
        </p:spPr>
      </p:pic>
      <p:sp>
        <p:nvSpPr>
          <p:cNvPr id="4101" name="Rectangle 10"/>
          <p:cNvSpPr>
            <a:spLocks noGrp="1" noChangeArrowheads="1"/>
          </p:cNvSpPr>
          <p:nvPr>
            <p:ph type="body" idx="4294967295"/>
          </p:nvPr>
        </p:nvSpPr>
        <p:spPr>
          <a:xfrm rot="21129471">
            <a:off x="3798384" y="3661467"/>
            <a:ext cx="4687905" cy="2384921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b="1" dirty="0" smtClean="0">
                <a:latin typeface="Georgia"/>
                <a:cs typeface="Georgia"/>
              </a:rPr>
              <a:t>SECOND LARGEST and FASTEST growing CRIME worldwide, just behind the drug trade </a:t>
            </a:r>
            <a:r>
              <a:rPr lang="en-US" sz="1000" b="1" dirty="0" smtClean="0">
                <a:latin typeface="Georgia"/>
                <a:cs typeface="Georgia"/>
              </a:rPr>
              <a:t>(1)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b="1" dirty="0" smtClean="0">
                <a:latin typeface="Georgia"/>
                <a:cs typeface="Georgia"/>
              </a:rPr>
              <a:t>$32 billion dollars is generated annually </a:t>
            </a:r>
            <a:r>
              <a:rPr lang="en-US" sz="1000" b="1" dirty="0" smtClean="0">
                <a:latin typeface="Georgia"/>
                <a:cs typeface="Georgia"/>
              </a:rPr>
              <a:t>(2)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0" y="1066800"/>
            <a:ext cx="38862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Trendy: </a:t>
            </a:r>
            <a:r>
              <a:rPr lang="en-US" sz="32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not a real problem</a:t>
            </a:r>
            <a:endParaRPr lang="en-US" sz="3200" b="1" dirty="0">
              <a:solidFill>
                <a:srgbClr val="B515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Georgia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6211669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buFont typeface="+mj-lt"/>
              <a:buAutoNum type="arabicParenR"/>
            </a:pPr>
            <a:r>
              <a:rPr lang="en-US" sz="900" dirty="0" smtClean="0">
                <a:cs typeface="Arial" pitchFamily="34" charset="0"/>
              </a:rPr>
              <a:t>Administration for Children &amp; Families, </a:t>
            </a:r>
            <a:r>
              <a:rPr lang="en-US" sz="900" cap="small" dirty="0" smtClean="0">
                <a:cs typeface="Arial" pitchFamily="34" charset="0"/>
              </a:rPr>
              <a:t>U.S. Dept. of Health &amp; Human Services</a:t>
            </a:r>
            <a:r>
              <a:rPr lang="en-US" sz="900" dirty="0" smtClean="0">
                <a:cs typeface="Arial" pitchFamily="34" charset="0"/>
              </a:rPr>
              <a:t>, http://www.acf.hhs.gov/trafficking/about/index.html (last visited Jan. 13, 2012). </a:t>
            </a:r>
          </a:p>
          <a:p>
            <a:pPr marL="228600" lvl="0" indent="-228600">
              <a:buFont typeface="+mj-lt"/>
              <a:buAutoNum type="arabicParenR"/>
            </a:pPr>
            <a:r>
              <a:rPr lang="en-US" sz="900" cap="small" dirty="0" smtClean="0">
                <a:cs typeface="Arial" pitchFamily="34" charset="0"/>
              </a:rPr>
              <a:t>International Labor Organization (ILO), A global alliance against forced labor (</a:t>
            </a:r>
            <a:r>
              <a:rPr lang="en-US" sz="900" dirty="0" smtClean="0">
                <a:cs typeface="Arial" pitchFamily="34" charset="0"/>
              </a:rPr>
              <a:t>2005) at p.55, </a:t>
            </a:r>
            <a:r>
              <a:rPr lang="en-US" sz="900" i="1" dirty="0" smtClean="0">
                <a:cs typeface="Arial" pitchFamily="34" charset="0"/>
              </a:rPr>
              <a:t>available at  </a:t>
            </a:r>
            <a:r>
              <a:rPr lang="en-US" sz="900" dirty="0" smtClean="0">
                <a:cs typeface="Arial" pitchFamily="34" charset="0"/>
              </a:rPr>
              <a:t>http://www.ilo.org/wcmsp5/groups/public/@ed_norm/@declaration/documents/publication/wcms_081882.pdf.</a:t>
            </a:r>
            <a:endParaRPr lang="en-US" sz="900" dirty="0">
              <a:cs typeface="Arial" pitchFamily="34" charset="0"/>
            </a:endParaRPr>
          </a:p>
        </p:txBody>
      </p:sp>
      <p:pic>
        <p:nvPicPr>
          <p:cNvPr id="10" name="Picture 9" descr="909252_820594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11847">
            <a:off x="-206842" y="1881457"/>
            <a:ext cx="3505200" cy="2346456"/>
          </a:xfrm>
          <a:prstGeom prst="rect">
            <a:avLst/>
          </a:prstGeom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 mythF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Myt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-152400"/>
            <a:ext cx="9144000" cy="502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0" y="1066800"/>
            <a:ext cx="259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In other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countries,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not U.S.</a:t>
            </a:r>
            <a:endParaRPr lang="en-US" sz="3200" b="1" dirty="0">
              <a:solidFill>
                <a:srgbClr val="B515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Georgia"/>
              <a:cs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6172200"/>
            <a:ext cx="5410200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>
                <a:latin typeface="+mj-lt"/>
              </a:rPr>
              <a:t>  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 rot="21056410">
            <a:off x="3810754" y="3457850"/>
            <a:ext cx="4419600" cy="2295387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Georgia"/>
                <a:cs typeface="Georgia"/>
              </a:rPr>
              <a:t>100,000 to 293,000 U.S. children are in danger of exploitation. </a:t>
            </a:r>
            <a:r>
              <a:rPr lang="en-US" sz="1000" b="1" dirty="0" smtClean="0">
                <a:solidFill>
                  <a:schemeClr val="tx1"/>
                </a:solidFill>
                <a:latin typeface="Georgia"/>
                <a:cs typeface="Georgia"/>
              </a:rPr>
              <a:t>(1)</a:t>
            </a:r>
          </a:p>
          <a:p>
            <a:pPr algn="l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Georgia"/>
                <a:cs typeface="Georgia"/>
              </a:rPr>
              <a:t>12 to 14 years old is the average age at which girls become victims of prostitution. </a:t>
            </a:r>
            <a:r>
              <a:rPr lang="en-US" sz="1000" b="1" dirty="0" smtClean="0">
                <a:solidFill>
                  <a:schemeClr val="tx1"/>
                </a:solidFill>
                <a:latin typeface="Georgia"/>
                <a:cs typeface="Georgia"/>
              </a:rPr>
              <a:t>(2)</a:t>
            </a:r>
          </a:p>
          <a:p>
            <a:pPr algn="l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Georgia"/>
                <a:cs typeface="Georgia"/>
              </a:rPr>
              <a:t>83% of minor sex trafficking victims are U.S. citizens. </a:t>
            </a:r>
            <a:r>
              <a:rPr lang="en-US" sz="1000" b="1" dirty="0" smtClean="0">
                <a:solidFill>
                  <a:schemeClr val="tx1"/>
                </a:solidFill>
                <a:latin typeface="Georgia"/>
                <a:cs typeface="Georgia"/>
              </a:rPr>
              <a:t>(3)</a:t>
            </a:r>
            <a:endParaRPr lang="en-US" sz="1000" b="1" dirty="0">
              <a:solidFill>
                <a:schemeClr val="tx1"/>
              </a:solidFill>
              <a:latin typeface="Georgia"/>
              <a:cs typeface="Georg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5943600"/>
            <a:ext cx="640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indent="-2286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900" i="1" dirty="0" smtClean="0"/>
              <a:t>Testimony of Ernie Allen</a:t>
            </a:r>
            <a:r>
              <a:rPr lang="en-US" sz="900" dirty="0" smtClean="0"/>
              <a:t> (July, 2010), </a:t>
            </a:r>
            <a:r>
              <a:rPr lang="en-US" sz="900" cap="small" dirty="0" smtClean="0"/>
              <a:t>National Center for Missing &amp; Exploited Children</a:t>
            </a:r>
            <a:r>
              <a:rPr lang="en-US" sz="900" dirty="0" smtClean="0"/>
              <a:t>, </a:t>
            </a:r>
            <a:r>
              <a:rPr lang="en-US" sz="900" i="1" dirty="0" smtClean="0"/>
              <a:t>available at</a:t>
            </a:r>
            <a:r>
              <a:rPr lang="en-US" sz="900" dirty="0" smtClean="0"/>
              <a:t> www.missingkids.com/missingkids/servlet/NewsEventServlet?LanguageCountry=en_US&amp;PageId=4312.  </a:t>
            </a:r>
            <a:endParaRPr lang="en-US" sz="900" dirty="0" smtClean="0">
              <a:latin typeface="+mj-lt"/>
            </a:endParaRPr>
          </a:p>
          <a:p>
            <a:pPr marL="685800" lvl="1" indent="-2286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900" i="1" dirty="0" smtClean="0"/>
              <a:t>Child Prostitution</a:t>
            </a:r>
            <a:r>
              <a:rPr lang="en-US" sz="900" dirty="0" smtClean="0"/>
              <a:t>, </a:t>
            </a:r>
            <a:r>
              <a:rPr lang="en-US" sz="900" cap="small" dirty="0" smtClean="0"/>
              <a:t>U.S. Dept. of Justice, Child Exploitation and Obscenity Section (CEOS)</a:t>
            </a:r>
            <a:r>
              <a:rPr lang="en-US" sz="900" dirty="0" smtClean="0"/>
              <a:t>, http://www.justice.gov/criminal/ceos/prostitution.html (last visited Jan. 13, 2012).</a:t>
            </a:r>
            <a:endParaRPr lang="en-US" sz="900" i="1" dirty="0" smtClean="0">
              <a:latin typeface="+mj-lt"/>
            </a:endParaRPr>
          </a:p>
          <a:p>
            <a:pPr marL="685800" lvl="1" indent="-2286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900" i="1" dirty="0" smtClean="0"/>
              <a:t>Human Trafficking/Trafficking In Persons</a:t>
            </a:r>
            <a:r>
              <a:rPr lang="en-US" sz="900" dirty="0" smtClean="0"/>
              <a:t>, </a:t>
            </a:r>
            <a:r>
              <a:rPr lang="en-US" sz="900" cap="small" dirty="0" smtClean="0"/>
              <a:t>Dept. of Justice, Bureau of Justice Statistics</a:t>
            </a:r>
            <a:r>
              <a:rPr lang="en-US" sz="900" dirty="0" smtClean="0"/>
              <a:t>, http://bjs.ojp.usdoj.gov/index.cfm?ty=tp&amp;tid=40 (last visited 1/14/2012). </a:t>
            </a: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716907_21356611.jpg"/>
          <p:cNvPicPr>
            <a:picLocks noChangeAspect="1"/>
          </p:cNvPicPr>
          <p:nvPr/>
        </p:nvPicPr>
        <p:blipFill>
          <a:blip r:embed="rId5" cstate="print"/>
          <a:srcRect l="29082" r="2041"/>
          <a:stretch>
            <a:fillRect/>
          </a:stretch>
        </p:blipFill>
        <p:spPr>
          <a:xfrm rot="270640">
            <a:off x="268754" y="1477711"/>
            <a:ext cx="2819400" cy="3070013"/>
          </a:xfrm>
          <a:prstGeom prst="rect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 mythF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Myt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-152400"/>
            <a:ext cx="9144000" cy="502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29000" y="1132582"/>
            <a:ext cx="472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In other countries,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B515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eorgia"/>
                <a:cs typeface="Georgia"/>
              </a:rPr>
              <a:t>not U.S.</a:t>
            </a:r>
            <a:endParaRPr lang="en-US" sz="3200" b="1" dirty="0">
              <a:solidFill>
                <a:srgbClr val="B515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Georgia"/>
              <a:cs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6172200"/>
            <a:ext cx="5410200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>
                <a:latin typeface="+mj-lt"/>
              </a:rPr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6477000"/>
            <a:ext cx="62484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indent="-2286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900" i="1" dirty="0" smtClean="0"/>
              <a:t>Child Prostitution</a:t>
            </a:r>
            <a:r>
              <a:rPr lang="en-US" sz="900" dirty="0" smtClean="0"/>
              <a:t>, </a:t>
            </a:r>
            <a:r>
              <a:rPr lang="en-US" sz="900" cap="small" dirty="0" smtClean="0"/>
              <a:t>U.S. Dept. of Justice, CEOS</a:t>
            </a:r>
            <a:r>
              <a:rPr lang="en-US" sz="900" dirty="0" smtClean="0"/>
              <a:t>, http://</a:t>
            </a:r>
            <a:r>
              <a:rPr lang="en-US" sz="900" dirty="0" err="1" smtClean="0"/>
              <a:t>www.justice.gov/criminal/ceos/prostitution.html</a:t>
            </a:r>
            <a:r>
              <a:rPr lang="en-US" sz="900" dirty="0" smtClean="0"/>
              <a:t> (last visited Jan. 13, 2012). </a:t>
            </a:r>
            <a:endParaRPr lang="en-US" sz="900" dirty="0" smtClean="0">
              <a:latin typeface="+mj-lt"/>
              <a:cs typeface="Times New Roman" pitchFamily="18" charset="0"/>
            </a:endParaRPr>
          </a:p>
          <a:p>
            <a:pPr marL="685800" lvl="1" indent="-228600">
              <a:spcBef>
                <a:spcPts val="0"/>
              </a:spcBef>
              <a:buFont typeface="+mj-lt"/>
              <a:buAutoNum type="arabicParenR"/>
              <a:defRPr/>
            </a:pPr>
            <a:endParaRPr lang="en-US" sz="900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 rot="21076362">
            <a:off x="3828124" y="3450213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800" b="1" dirty="0" smtClean="0">
              <a:latin typeface="Georgia"/>
              <a:cs typeface="Georgia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900" b="1" dirty="0" smtClean="0">
                <a:latin typeface="Georgia"/>
                <a:cs typeface="Georgia"/>
              </a:rPr>
              <a:t>Commercial sexual exploitation is linked to escort and massage services, private dancing, drinking and photographic clubs, major sporting and recreational events, major cultural events, conventions, and tourist destinations. </a:t>
            </a:r>
            <a:r>
              <a:rPr lang="en-US" sz="1000" b="1" dirty="0" smtClean="0">
                <a:latin typeface="Georgia"/>
                <a:cs typeface="Georgia"/>
              </a:rPr>
              <a:t>(1)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endParaRPr lang="en-US" sz="1200" b="1" dirty="0" smtClean="0">
              <a:latin typeface="Georgia"/>
              <a:cs typeface="Georgia"/>
            </a:endParaRPr>
          </a:p>
          <a:p>
            <a:pPr lvl="1">
              <a:spcBef>
                <a:spcPts val="0"/>
              </a:spcBef>
              <a:defRPr/>
            </a:pPr>
            <a:endParaRPr lang="en-US" b="1" dirty="0" smtClean="0">
              <a:latin typeface="Georgia"/>
              <a:cs typeface="Georgia"/>
            </a:endParaRPr>
          </a:p>
        </p:txBody>
      </p:sp>
      <p:pic>
        <p:nvPicPr>
          <p:cNvPr id="15" name="Picture 14" descr="LateNightNeonSig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667764">
            <a:off x="-85161" y="1898383"/>
            <a:ext cx="2997200" cy="147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Detroit+Lions+v+Indianapolis+Colts+GtHnJuYOWM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12029">
            <a:off x="1012449" y="2551122"/>
            <a:ext cx="2590800" cy="228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 Notebo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2800" y="6172200"/>
            <a:ext cx="5410200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>
                <a:latin typeface="+mj-lt"/>
              </a:rPr>
              <a:t>  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 rot="302342">
            <a:off x="1285433" y="1508135"/>
            <a:ext cx="3895877" cy="1905000"/>
          </a:xfrm>
        </p:spPr>
        <p:txBody>
          <a:bodyPr/>
          <a:lstStyle/>
          <a:p>
            <a:pPr lvl="1"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Georgia"/>
                <a:cs typeface="Georgia"/>
              </a:rPr>
              <a:t>         </a:t>
            </a:r>
            <a:r>
              <a:rPr lang="en-US" sz="3000" b="1" dirty="0" smtClean="0">
                <a:solidFill>
                  <a:schemeClr val="tx1"/>
                </a:solidFill>
                <a:latin typeface="Georgia"/>
                <a:cs typeface="Georgia"/>
              </a:rPr>
              <a:t>The   </a:t>
            </a:r>
            <a:br>
              <a:rPr lang="en-US" sz="3000" b="1" dirty="0" smtClean="0">
                <a:solidFill>
                  <a:schemeClr val="tx1"/>
                </a:solidFill>
                <a:latin typeface="Georgia"/>
                <a:cs typeface="Georgia"/>
              </a:rPr>
            </a:br>
            <a:r>
              <a:rPr lang="en-US" sz="3000" b="1" dirty="0" smtClean="0">
                <a:solidFill>
                  <a:schemeClr val="tx1"/>
                </a:solidFill>
                <a:latin typeface="Georgia"/>
                <a:cs typeface="Georgia"/>
              </a:rPr>
              <a:t>      following map indicates the demand from the U.S. and other wealthy countries.</a:t>
            </a:r>
          </a:p>
          <a:p>
            <a:pPr algn="l" eaLnBrk="1" hangingPunct="1">
              <a:buFont typeface="Arial" charset="0"/>
              <a:buNone/>
              <a:defRPr/>
            </a:pPr>
            <a:endParaRPr lang="en-US" sz="1800" b="1" dirty="0">
              <a:solidFill>
                <a:schemeClr val="tx1"/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3271</Words>
  <Application>Microsoft Office PowerPoint</Application>
  <PresentationFormat>On-screen Show (4:3)</PresentationFormat>
  <Paragraphs>425</Paragraphs>
  <Slides>52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Human Trafficking: DEMAND is the Problem</vt:lpstr>
      <vt:lpstr>Please download and watch the four-minute video, courtesy of Not for Sale.  You may also wish to watch: Shared Hope Demand Video: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A Vulnerable Life Before Prostitution:</vt:lpstr>
      <vt:lpstr>A Vulnerable Life Before Prostitution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STD  Consequences</vt:lpstr>
      <vt:lpstr>State Law</vt:lpstr>
      <vt:lpstr>IC 35-45-4-3,  Patronizing a Prostitute</vt:lpstr>
      <vt:lpstr>Trafficking Victims Protection Act of 2000</vt:lpstr>
      <vt:lpstr>Federal Crimes  and Penalties</vt:lpstr>
      <vt:lpstr>What is Force,  Fraud, &amp; Coercion?</vt:lpstr>
      <vt:lpstr>Distinguishing Trafficking  from other Crimes</vt:lpstr>
      <vt:lpstr>Slide 45</vt:lpstr>
      <vt:lpstr>If you believe someone is a victim of Human Trafficking</vt:lpstr>
      <vt:lpstr>Slide 47</vt:lpstr>
      <vt:lpstr>Slide 48</vt:lpstr>
      <vt:lpstr>Slide 49</vt:lpstr>
      <vt:lpstr>Slide 50</vt:lpstr>
      <vt:lpstr>Slide 51</vt:lpstr>
      <vt:lpstr>Slide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/>
  <cp:lastModifiedBy/>
  <cp:revision>128</cp:revision>
  <dcterms:created xsi:type="dcterms:W3CDTF">2012-02-05T16:06:35Z</dcterms:created>
  <dcterms:modified xsi:type="dcterms:W3CDTF">2012-04-02T12:13:05Z</dcterms:modified>
</cp:coreProperties>
</file>